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763" r:id="rId2"/>
  </p:sldMasterIdLst>
  <p:notesMasterIdLst>
    <p:notesMasterId r:id="rId21"/>
  </p:notesMasterIdLst>
  <p:sldIdLst>
    <p:sldId id="257" r:id="rId3"/>
    <p:sldId id="260" r:id="rId4"/>
    <p:sldId id="263" r:id="rId5"/>
    <p:sldId id="261" r:id="rId6"/>
    <p:sldId id="280" r:id="rId7"/>
    <p:sldId id="281" r:id="rId8"/>
    <p:sldId id="262" r:id="rId9"/>
    <p:sldId id="288" r:id="rId10"/>
    <p:sldId id="289" r:id="rId11"/>
    <p:sldId id="290" r:id="rId12"/>
    <p:sldId id="283" r:id="rId13"/>
    <p:sldId id="284" r:id="rId14"/>
    <p:sldId id="287" r:id="rId15"/>
    <p:sldId id="285" r:id="rId16"/>
    <p:sldId id="286" r:id="rId17"/>
    <p:sldId id="291" r:id="rId18"/>
    <p:sldId id="293" r:id="rId19"/>
    <p:sldId id="292" r:id="rId2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oe Field" initials="Z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1E77"/>
    <a:srgbClr val="1A2286"/>
    <a:srgbClr val="1B238D"/>
    <a:srgbClr val="1F28A1"/>
    <a:srgbClr val="000066"/>
    <a:srgbClr val="FFFF00"/>
    <a:srgbClr val="FF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73"/>
    <p:restoredTop sz="79097" autoAdjust="0"/>
  </p:normalViewPr>
  <p:slideViewPr>
    <p:cSldViewPr snapToGrid="0">
      <p:cViewPr>
        <p:scale>
          <a:sx n="72" d="100"/>
          <a:sy n="72" d="100"/>
        </p:scale>
        <p:origin x="272" y="36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208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notesMaster" Target="notesMasters/notesMaster1.xml"/><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1" Type="http://schemas.openxmlformats.org/officeDocument/2006/relationships/image" Target="../media/image5.wmf"/><Relationship Id="rId2"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870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0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87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A4BE742-F341-9148-A94E-C374EDF98398}" type="slidenum">
              <a:rPr lang="en-US"/>
              <a:pPr>
                <a:defRPr/>
              </a:pPr>
              <a:t>‹#›</a:t>
            </a:fld>
            <a:endParaRPr lang="en-US"/>
          </a:p>
        </p:txBody>
      </p:sp>
    </p:spTree>
    <p:extLst>
      <p:ext uri="{BB962C8B-B14F-4D97-AF65-F5344CB8AC3E}">
        <p14:creationId xmlns:p14="http://schemas.microsoft.com/office/powerpoint/2010/main" val="38214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kid wants to survive in the world. Her survival</a:t>
            </a:r>
            <a:r>
              <a:rPr lang="en-US" baseline="0" dirty="0" smtClean="0"/>
              <a:t> depends on being able to reliably predict what will happen in certain situations. They then build a model of the world based on data they have experienced. They test the model by collecting new experiences. Based on how new experiences fit with the model they keep or revise their model of the world. </a:t>
            </a:r>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1</a:t>
            </a:fld>
            <a:endParaRPr lang="en-US"/>
          </a:p>
        </p:txBody>
      </p:sp>
    </p:spTree>
    <p:extLst>
      <p:ext uri="{BB962C8B-B14F-4D97-AF65-F5344CB8AC3E}">
        <p14:creationId xmlns:p14="http://schemas.microsoft.com/office/powerpoint/2010/main" val="176470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Engineer wants</a:t>
            </a:r>
            <a:r>
              <a:rPr lang="en-US" baseline="0" dirty="0" smtClean="0"/>
              <a:t> to build a bridge. She looks at existing bridges to understand materials, structure, size. She uses this information to construct a model bridge. Its expensive/impractical to build full size model, so she builds a scaled down version.</a:t>
            </a:r>
          </a:p>
          <a:p>
            <a:endParaRPr lang="en-US" baseline="0" dirty="0" smtClean="0"/>
          </a:p>
          <a:p>
            <a:r>
              <a:rPr lang="en-US" baseline="0" dirty="0" smtClean="0"/>
              <a:t>This model needs to accurately represent the real world, or her conclusions cant be extrapolated to the real bridge.</a:t>
            </a:r>
          </a:p>
          <a:p>
            <a:endParaRPr lang="en-US" baseline="0" dirty="0" smtClean="0"/>
          </a:p>
          <a:p>
            <a:r>
              <a:rPr lang="en-US" baseline="0" dirty="0" smtClean="0"/>
              <a:t>Just like her, we want to make sure our models are as much as the real world as possible so that our findings are accurate.</a:t>
            </a:r>
          </a:p>
          <a:p>
            <a:endParaRPr lang="en-US" baseline="0" dirty="0" smtClean="0"/>
          </a:p>
          <a:p>
            <a:r>
              <a:rPr lang="en-US" baseline="0" dirty="0" smtClean="0"/>
              <a:t>The degree to which our model represents real-world data is known as the fit of the model. </a:t>
            </a:r>
          </a:p>
          <a:p>
            <a:endParaRPr lang="en-US" baseline="0" dirty="0" smtClean="0"/>
          </a:p>
          <a:p>
            <a:r>
              <a:rPr lang="en-US" baseline="0" dirty="0" smtClean="0"/>
              <a:t>We want to say something about the almost all bridges (the population), not a narrow set of bridges with specific conditions. Same with entities (individuals, organizations, </a:t>
            </a:r>
            <a:r>
              <a:rPr lang="en-US" baseline="0" dirty="0" err="1" smtClean="0"/>
              <a:t>etc</a:t>
            </a:r>
            <a:r>
              <a:rPr lang="en-US" baseline="0" dirty="0" smtClean="0"/>
              <a:t>). To do so, we have to sample from the total population of entities.</a:t>
            </a:r>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2</a:t>
            </a:fld>
            <a:endParaRPr lang="en-US"/>
          </a:p>
        </p:txBody>
      </p:sp>
    </p:spTree>
    <p:extLst>
      <p:ext uri="{BB962C8B-B14F-4D97-AF65-F5344CB8AC3E}">
        <p14:creationId xmlns:p14="http://schemas.microsoft.com/office/powerpoint/2010/main" val="1305181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C147C-1FDF-4FE6-987D-154FB7B5DFF7}" type="slidenum">
              <a:rPr lang="en-US"/>
              <a:pPr/>
              <a:t>3</a:t>
            </a:fld>
            <a:endParaRPr lang="en-US"/>
          </a:p>
        </p:txBody>
      </p:sp>
      <p:sp>
        <p:nvSpPr>
          <p:cNvPr id="153602" name="Rectangle 2"/>
          <p:cNvSpPr>
            <a:spLocks noGrp="1" noRot="1" noChangeAspect="1" noChangeArrowheads="1" noTextEdit="1"/>
          </p:cNvSpPr>
          <p:nvPr>
            <p:ph type="sldImg"/>
          </p:nvPr>
        </p:nvSpPr>
        <p:spPr>
          <a:xfrm>
            <a:off x="381000" y="685800"/>
            <a:ext cx="6096000" cy="3429000"/>
          </a:xfrm>
          <a:ln/>
        </p:spPr>
      </p:sp>
      <p:sp>
        <p:nvSpPr>
          <p:cNvPr id="153603"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larger the sample, the closer to reality</a:t>
            </a:r>
            <a:r>
              <a:rPr lang="en-US" baseline="0" dirty="0" smtClean="0"/>
              <a:t> (the population) it is... And the better prediction power we have. </a:t>
            </a:r>
          </a:p>
          <a:p>
            <a:endParaRPr lang="en-US" baseline="0" dirty="0" smtClean="0"/>
          </a:p>
          <a:p>
            <a:r>
              <a:rPr lang="en-US" baseline="0" dirty="0" smtClean="0"/>
              <a:t>Just like small scale bridge. The bigger that model, the closer to reality we are and can predict.</a:t>
            </a:r>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4</a:t>
            </a:fld>
            <a:endParaRPr lang="en-US"/>
          </a:p>
        </p:txBody>
      </p:sp>
    </p:spTree>
    <p:extLst>
      <p:ext uri="{BB962C8B-B14F-4D97-AF65-F5344CB8AC3E}">
        <p14:creationId xmlns:p14="http://schemas.microsoft.com/office/powerpoint/2010/main" val="462681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582C0A-9BF3-4465-B8F6-13CEABCEE757}" type="slidenum">
              <a:rPr lang="en-US"/>
              <a:pPr/>
              <a:t>5</a:t>
            </a:fld>
            <a:endParaRPr lang="en-US"/>
          </a:p>
        </p:txBody>
      </p:sp>
      <p:sp>
        <p:nvSpPr>
          <p:cNvPr id="143362" name="Rectangle 2"/>
          <p:cNvSpPr>
            <a:spLocks noGrp="1" noRot="1" noChangeAspect="1" noChangeArrowheads="1" noTextEdit="1"/>
          </p:cNvSpPr>
          <p:nvPr>
            <p:ph type="sldImg"/>
          </p:nvPr>
        </p:nvSpPr>
        <p:spPr>
          <a:xfrm>
            <a:off x="381000" y="685800"/>
            <a:ext cx="6096000" cy="3429000"/>
          </a:xfrm>
          <a:ln/>
        </p:spPr>
      </p:sp>
      <p:sp>
        <p:nvSpPr>
          <p:cNvPr id="143363" name="Rectangle 3"/>
          <p:cNvSpPr>
            <a:spLocks noGrp="1" noChangeArrowheads="1"/>
          </p:cNvSpPr>
          <p:nvPr>
            <p:ph type="body" idx="1"/>
          </p:nvPr>
        </p:nvSpPr>
        <p:spPr>
          <a:xfrm>
            <a:off x="914400" y="4343400"/>
            <a:ext cx="5029200" cy="4114800"/>
          </a:xfrm>
        </p:spPr>
        <p:txBody>
          <a:bodyPr/>
          <a:lstStyle/>
          <a:p>
            <a:pPr algn="just">
              <a:spcAft>
                <a:spcPts val="1000"/>
              </a:spcAft>
            </a:pPr>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age</a:t>
            </a:r>
            <a:endParaRPr lang="en-US" dirty="0"/>
          </a:p>
        </p:txBody>
      </p:sp>
      <p:sp>
        <p:nvSpPr>
          <p:cNvPr id="4" name="Slide Number Placeholder 3"/>
          <p:cNvSpPr>
            <a:spLocks noGrp="1"/>
          </p:cNvSpPr>
          <p:nvPr>
            <p:ph type="sldNum" sz="quarter" idx="10"/>
          </p:nvPr>
        </p:nvSpPr>
        <p:spPr/>
        <p:txBody>
          <a:bodyPr/>
          <a:lstStyle/>
          <a:p>
            <a:pPr>
              <a:defRPr/>
            </a:pPr>
            <a:fld id="{FA4BE742-F341-9148-A94E-C374EDF98398}" type="slidenum">
              <a:rPr lang="en-US" smtClean="0"/>
              <a:pPr>
                <a:defRPr/>
              </a:pPr>
              <a:t>6</a:t>
            </a:fld>
            <a:endParaRPr lang="en-US"/>
          </a:p>
        </p:txBody>
      </p:sp>
    </p:spTree>
    <p:extLst>
      <p:ext uri="{BB962C8B-B14F-4D97-AF65-F5344CB8AC3E}">
        <p14:creationId xmlns:p14="http://schemas.microsoft.com/office/powerpoint/2010/main" val="81845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3A5C5-8792-4AB4-9260-F55D2C39ABBF}" type="slidenum">
              <a:rPr lang="en-US"/>
              <a:pPr/>
              <a:t>7</a:t>
            </a:fld>
            <a:endParaRPr lang="en-US"/>
          </a:p>
        </p:txBody>
      </p:sp>
      <p:sp>
        <p:nvSpPr>
          <p:cNvPr id="121858" name="Rectangle 2"/>
          <p:cNvSpPr>
            <a:spLocks noGrp="1" noRot="1" noChangeAspect="1" noChangeArrowheads="1" noTextEdit="1"/>
          </p:cNvSpPr>
          <p:nvPr>
            <p:ph type="sldImg"/>
          </p:nvPr>
        </p:nvSpPr>
        <p:spPr>
          <a:xfrm>
            <a:off x="381000" y="685800"/>
            <a:ext cx="6096000" cy="3429000"/>
          </a:xfrm>
          <a:ln/>
        </p:spPr>
      </p:sp>
      <p:sp>
        <p:nvSpPr>
          <p:cNvPr id="121859" name="Rectangle 3"/>
          <p:cNvSpPr>
            <a:spLocks noGrp="1" noChangeArrowheads="1"/>
          </p:cNvSpPr>
          <p:nvPr>
            <p:ph type="body" idx="1"/>
          </p:nvPr>
        </p:nvSpPr>
        <p:spPr>
          <a:xfrm>
            <a:off x="914400" y="4343400"/>
            <a:ext cx="5029200" cy="4114800"/>
          </a:xfrm>
        </p:spPr>
        <p:txBody>
          <a:bodyPr/>
          <a:lstStyle/>
          <a:p>
            <a:r>
              <a:rPr lang="en-GB" dirty="0" smtClean="0"/>
              <a:t>The model can vary</a:t>
            </a:r>
            <a:r>
              <a:rPr lang="en-GB" baseline="0" dirty="0" smtClean="0"/>
              <a:t> in complexity, but just imagine it as the word “model”. We want to predict some outcome from some model, but it won’t perfectly predict, so we throw some error in there too. </a:t>
            </a:r>
          </a:p>
          <a:p>
            <a:endParaRPr lang="en-GB" baseline="0" dirty="0" smtClean="0"/>
          </a:p>
          <a:p>
            <a:r>
              <a:rPr lang="en-GB" baseline="0" dirty="0" smtClean="0"/>
              <a:t>Draw model</a:t>
            </a:r>
          </a:p>
          <a:p>
            <a:endParaRPr lang="en-GB" baseline="0" dirty="0" smtClean="0"/>
          </a:p>
          <a:p>
            <a:r>
              <a:rPr lang="en-GB" baseline="0" dirty="0" smtClean="0"/>
              <a:t>Lets use mean as model</a:t>
            </a:r>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2A1AE41-72C7-4F8C-B8C3-CE068D61AABA}" type="slidenum">
              <a:rPr lang="en-US" smtClean="0"/>
              <a:pPr/>
              <a:t>9</a:t>
            </a:fld>
            <a:endParaRPr lang="en-US" smtClean="0"/>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90133" y="2130426"/>
            <a:ext cx="9787467" cy="1470025"/>
          </a:xfrm>
        </p:spPr>
        <p:txBody>
          <a:bodyPr/>
          <a:lstStyle/>
          <a:p>
            <a:r>
              <a:rPr lang="en-GB" smtClean="0"/>
              <a:t>Click to edit Master title style</a:t>
            </a:r>
            <a:endParaRPr lang="en-GB" dirty="0"/>
          </a:p>
        </p:txBody>
      </p:sp>
      <p:sp>
        <p:nvSpPr>
          <p:cNvPr id="3" name="Subtitle 2"/>
          <p:cNvSpPr>
            <a:spLocks noGrp="1"/>
          </p:cNvSpPr>
          <p:nvPr>
            <p:ph type="subTitle" idx="1"/>
          </p:nvPr>
        </p:nvSpPr>
        <p:spPr>
          <a:xfrm>
            <a:off x="2167467"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dirty="0"/>
          </a:p>
        </p:txBody>
      </p:sp>
    </p:spTree>
    <p:extLst>
      <p:ext uri="{BB962C8B-B14F-4D97-AF65-F5344CB8AC3E}">
        <p14:creationId xmlns:p14="http://schemas.microsoft.com/office/powerpoint/2010/main" val="173938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9"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41812842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5234" y="274639"/>
            <a:ext cx="2307167" cy="5851525"/>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2351617" y="274639"/>
            <a:ext cx="6720416"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63350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351618" y="274639"/>
            <a:ext cx="9230783"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303868" y="274638"/>
            <a:ext cx="10278533" cy="1143000"/>
          </a:xfrm>
        </p:spPr>
        <p:txBody>
          <a:bodyPr/>
          <a:lstStyle/>
          <a:p>
            <a:r>
              <a:rPr lang="en-GB" smtClean="0"/>
              <a:t>Click to edit Master title style</a:t>
            </a:r>
            <a:endParaRPr lang="en-GB" dirty="0"/>
          </a:p>
        </p:txBody>
      </p:sp>
      <p:sp>
        <p:nvSpPr>
          <p:cNvPr id="3" name="Text Placeholder 2"/>
          <p:cNvSpPr>
            <a:spLocks noGrp="1"/>
          </p:cNvSpPr>
          <p:nvPr>
            <p:ph type="body" sz="half" idx="1"/>
          </p:nvPr>
        </p:nvSpPr>
        <p:spPr>
          <a:xfrm>
            <a:off x="1303868" y="1600200"/>
            <a:ext cx="10278533" cy="21859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1303868" y="3938589"/>
            <a:ext cx="10278533" cy="218757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7679327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51618" y="274638"/>
            <a:ext cx="9230783" cy="1143000"/>
          </a:xfrm>
        </p:spPr>
        <p:txBody>
          <a:bodyPr/>
          <a:lstStyle/>
          <a:p>
            <a:r>
              <a:rPr lang="en-GB" smtClean="0"/>
              <a:t>Click to edit Master title style</a:t>
            </a:r>
            <a:endParaRPr lang="en-GB"/>
          </a:p>
        </p:txBody>
      </p:sp>
      <p:sp>
        <p:nvSpPr>
          <p:cNvPr id="3" name="Text Placeholder 2"/>
          <p:cNvSpPr>
            <a:spLocks noGrp="1"/>
          </p:cNvSpPr>
          <p:nvPr>
            <p:ph type="body" sz="half" idx="1"/>
          </p:nvPr>
        </p:nvSpPr>
        <p:spPr>
          <a:xfrm>
            <a:off x="2351618" y="1600201"/>
            <a:ext cx="4512733"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7067552" y="1600201"/>
            <a:ext cx="4514849"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noChangeArrowheads="1"/>
          </p:cNvSpPr>
          <p:nvPr>
            <p:ph type="dt" sz="half" idx="10"/>
          </p:nvPr>
        </p:nvSpPr>
        <p:spPr>
          <a:xfrm>
            <a:off x="609600" y="6381751"/>
            <a:ext cx="2844800" cy="339725"/>
          </a:xfrm>
          <a:prstGeom prst="rect">
            <a:avLst/>
          </a:prstGeom>
          <a:ln/>
        </p:spPr>
        <p:txBody>
          <a:bodyPr/>
          <a:lstStyle>
            <a:lvl1pPr>
              <a:defRPr/>
            </a:lvl1pPr>
          </a:lstStyle>
          <a:p>
            <a:r>
              <a:rPr lang="en-US"/>
              <a:t>Slide </a:t>
            </a:r>
            <a:fld id="{BDF85106-AC1E-B04B-98E8-4099A3202C19}" type="slidenum">
              <a:rPr lang="en-US"/>
              <a:pPr/>
              <a:t>‹#›</a:t>
            </a:fld>
            <a:endParaRPr lang="en-US"/>
          </a:p>
        </p:txBody>
      </p:sp>
    </p:spTree>
    <p:extLst>
      <p:ext uri="{BB962C8B-B14F-4D97-AF65-F5344CB8AC3E}">
        <p14:creationId xmlns:p14="http://schemas.microsoft.com/office/powerpoint/2010/main" val="1715529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p:nvPr/>
        </p:nvSpPr>
        <p:spPr bwMode="white">
          <a:xfrm>
            <a:off x="0" y="5970588"/>
            <a:ext cx="12192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9"/>
          <p:cNvSpPr/>
          <p:nvPr/>
        </p:nvSpPr>
        <p:spPr>
          <a:xfrm>
            <a:off x="-12700" y="6053141"/>
            <a:ext cx="2999317"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latin typeface="Myriad Pro"/>
              <a:cs typeface="Myriad Pro"/>
            </a:endParaRPr>
          </a:p>
        </p:txBody>
      </p:sp>
      <p:sp>
        <p:nvSpPr>
          <p:cNvPr id="6" name="Rectangle 10"/>
          <p:cNvSpPr/>
          <p:nvPr/>
        </p:nvSpPr>
        <p:spPr>
          <a:xfrm>
            <a:off x="3145369" y="6043616"/>
            <a:ext cx="9046633"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1950">
                <a:solidFill>
                  <a:srgbClr val="FFFFFF"/>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smtClean="0"/>
              <a:t>Click to edit Master subtitle style</a:t>
            </a:r>
            <a:endParaRPr lang="en-US" dirty="0"/>
          </a:p>
        </p:txBody>
      </p:sp>
      <p:sp>
        <p:nvSpPr>
          <p:cNvPr id="7" name="Date Placeholder 27"/>
          <p:cNvSpPr>
            <a:spLocks noGrp="1"/>
          </p:cNvSpPr>
          <p:nvPr>
            <p:ph type="dt" sz="half" idx="10"/>
          </p:nvPr>
        </p:nvSpPr>
        <p:spPr>
          <a:xfrm>
            <a:off x="101600" y="6069013"/>
            <a:ext cx="2743200" cy="685800"/>
          </a:xfrm>
        </p:spPr>
        <p:txBody>
          <a:bodyPr>
            <a:noAutofit/>
          </a:bodyPr>
          <a:lstStyle>
            <a:lvl1pPr algn="ctr">
              <a:defRPr sz="1500" smtClean="0">
                <a:solidFill>
                  <a:srgbClr val="FFFFFF"/>
                </a:solidFill>
              </a:defRPr>
            </a:lvl1pPr>
          </a:lstStyle>
          <a:p>
            <a:fld id="{1140557D-618A-764C-9FA6-0C58AE0E777D}" type="datetimeFigureOut">
              <a:rPr lang="en-US" smtClean="0"/>
              <a:t>9/6/17</a:t>
            </a:fld>
            <a:endParaRPr lang="en-US"/>
          </a:p>
        </p:txBody>
      </p:sp>
      <p:sp>
        <p:nvSpPr>
          <p:cNvPr id="10" name="Footer Placeholder 16"/>
          <p:cNvSpPr>
            <a:spLocks noGrp="1"/>
          </p:cNvSpPr>
          <p:nvPr>
            <p:ph type="ftr" sz="quarter" idx="11"/>
          </p:nvPr>
        </p:nvSpPr>
        <p:spPr>
          <a:xfrm>
            <a:off x="2781300" y="236541"/>
            <a:ext cx="7823200" cy="365125"/>
          </a:xfrm>
        </p:spPr>
        <p:txBody>
          <a:bodyPr/>
          <a:lstStyle>
            <a:lvl1pPr algn="r">
              <a:defRPr>
                <a:solidFill>
                  <a:schemeClr val="tx2"/>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dissolv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8" name="Content Placeholder 7"/>
          <p:cNvSpPr>
            <a:spLocks noGrp="1"/>
          </p:cNvSpPr>
          <p:nvPr>
            <p:ph sz="quarter" idx="1"/>
          </p:nvPr>
        </p:nvSpPr>
        <p:spPr>
          <a:xfrm>
            <a:off x="816864" y="1600200"/>
            <a:ext cx="10871200" cy="44958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13"/>
          <p:cNvSpPr>
            <a:spLocks noGrp="1"/>
          </p:cNvSpPr>
          <p:nvPr>
            <p:ph type="dt" sz="half" idx="10"/>
          </p:nvPr>
        </p:nvSpPr>
        <p:spPr/>
        <p:txBody>
          <a:bodyPr/>
          <a:lstStyle>
            <a:lvl1pPr>
              <a:defRPr/>
            </a:lvl1pPr>
          </a:lstStyle>
          <a:p>
            <a:fld id="{1140557D-618A-764C-9FA6-0C58AE0E777D}" type="datetimeFigureOut">
              <a:rPr lang="en-US" smtClean="0"/>
              <a:t>9/6/17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dissolve">
                                      <p:cBhvr>
                                        <p:cTn id="15" dur="500"/>
                                        <p:tgtEl>
                                          <p:spTgt spid="8">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dissolve">
                                      <p:cBhvr>
                                        <p:cTn id="18" dur="500"/>
                                        <p:tgtEl>
                                          <p:spTgt spid="8">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dissolve">
                                      <p:cBhvr>
                                        <p:cTn id="21" dur="500"/>
                                        <p:tgtEl>
                                          <p:spTgt spid="8">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dissolve">
                                      <p:cBhvr>
                                        <p:cTn id="24"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3" name="Text Placeholder 2"/>
          <p:cNvSpPr>
            <a:spLocks noGrp="1"/>
          </p:cNvSpPr>
          <p:nvPr>
            <p:ph type="body" idx="1"/>
          </p:nvPr>
        </p:nvSpPr>
        <p:spPr>
          <a:xfrm>
            <a:off x="1828802" y="2743200"/>
            <a:ext cx="9497484" cy="1673225"/>
          </a:xfrm>
        </p:spPr>
        <p:txBody>
          <a:bodyPr/>
          <a:lstStyle>
            <a:lvl1pPr marL="0" indent="0">
              <a:buNone/>
              <a:defRPr sz="210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828800" y="1600200"/>
            <a:ext cx="10160000" cy="990600"/>
          </a:xfrm>
        </p:spPr>
        <p:txBody>
          <a:bodyPr/>
          <a:lstStyle>
            <a:lvl1pPr algn="l">
              <a:buNone/>
              <a:defRPr sz="3300" b="0" cap="none">
                <a:solidFill>
                  <a:srgbClr val="FFFFFF"/>
                </a:solidFill>
              </a:defRPr>
            </a:lvl1pPr>
          </a:lstStyle>
          <a:p>
            <a:r>
              <a:rPr lang="en-US" smtClean="0"/>
              <a:t>Click to edit Master title style</a:t>
            </a:r>
            <a:endParaRPr lang="en-US" dirty="0"/>
          </a:p>
        </p:txBody>
      </p:sp>
      <p:sp>
        <p:nvSpPr>
          <p:cNvPr id="7" name="Date Placeholder 11"/>
          <p:cNvSpPr>
            <a:spLocks noGrp="1"/>
          </p:cNvSpPr>
          <p:nvPr>
            <p:ph type="dt" sz="half" idx="10"/>
          </p:nvPr>
        </p:nvSpPr>
        <p:spPr/>
        <p:txBody>
          <a:bodyPr/>
          <a:lstStyle>
            <a:lvl1pPr>
              <a:defRPr/>
            </a:lvl1pPr>
          </a:lstStyle>
          <a:p>
            <a:fld id="{1140557D-618A-764C-9FA6-0C58AE0E777D}" type="datetimeFigureOut">
              <a:rPr lang="en-US" smtClean="0"/>
              <a:t>9/6/17</a:t>
            </a:fld>
            <a:endParaRPr lang="en-US"/>
          </a:p>
        </p:txBody>
      </p:sp>
      <p:sp>
        <p:nvSpPr>
          <p:cNvPr id="9" name="Footer Placeholder 13"/>
          <p:cNvSpPr>
            <a:spLocks noGrp="1"/>
          </p:cNvSpPr>
          <p:nvPr>
            <p:ph type="ftr" sz="quarter" idx="12"/>
          </p:nvPr>
        </p:nvSpPr>
        <p:spPr/>
        <p:txBody>
          <a:bodyPr/>
          <a:lstStyle>
            <a:lvl1pPr>
              <a:defRPr/>
            </a:lvl1p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9" name="Content Placeholder 8"/>
          <p:cNvSpPr>
            <a:spLocks noGrp="1"/>
          </p:cNvSpPr>
          <p:nvPr>
            <p:ph sz="quarter" idx="1"/>
          </p:nvPr>
        </p:nvSpPr>
        <p:spPr>
          <a:xfrm>
            <a:off x="812800"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6459868"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7"/>
          <p:cNvSpPr>
            <a:spLocks noGrp="1"/>
          </p:cNvSpPr>
          <p:nvPr>
            <p:ph type="dt" sz="half" idx="10"/>
          </p:nvPr>
        </p:nvSpPr>
        <p:spPr/>
        <p:txBody>
          <a:bodyPr rtlCol="0"/>
          <a:lstStyle>
            <a:lvl1pPr>
              <a:defRPr/>
            </a:lvl1pPr>
          </a:lstStyle>
          <a:p>
            <a:fld id="{1140557D-618A-764C-9FA6-0C58AE0E777D}" type="datetimeFigureOut">
              <a:rPr lang="en-US" smtClean="0"/>
              <a:t>9/6/17</a:t>
            </a:fld>
            <a:endParaRPr lang="en-US"/>
          </a:p>
        </p:txBody>
      </p:sp>
      <p:sp>
        <p:nvSpPr>
          <p:cNvPr id="7" name="Footer Placeholder 11"/>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812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6400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fld id="{1140557D-618A-764C-9FA6-0C58AE0E777D}" type="datetimeFigureOut">
              <a:rPr lang="en-US" smtClean="0"/>
              <a:t>9/6/17</a:t>
            </a:fld>
            <a:endParaRPr lang="en-US"/>
          </a:p>
        </p:txBody>
      </p:sp>
      <p:sp>
        <p:nvSpPr>
          <p:cNvPr id="9" name="Footer Placeholder 13"/>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accent2">
                    <a:lumMod val="75000"/>
                  </a:schemeClr>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0594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9"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2">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3">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4">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5">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13"/>
          <p:cNvSpPr>
            <a:spLocks noGrp="1"/>
          </p:cNvSpPr>
          <p:nvPr>
            <p:ph type="dt" sz="half" idx="10"/>
          </p:nvPr>
        </p:nvSpPr>
        <p:spPr/>
        <p:txBody>
          <a:bodyPr/>
          <a:lstStyle>
            <a:lvl1pPr>
              <a:defRPr/>
            </a:lvl1pPr>
          </a:lstStyle>
          <a:p>
            <a:fld id="{1140557D-618A-764C-9FA6-0C58AE0E777D}" type="datetimeFigureOut">
              <a:rPr lang="en-US" smtClean="0"/>
              <a:t>9/6/17</a:t>
            </a:fld>
            <a:endParaRPr lang="en-US"/>
          </a:p>
        </p:txBody>
      </p:sp>
      <p:sp>
        <p:nvSpPr>
          <p:cNvPr id="4" name="Footer Placeholder 2"/>
          <p:cNvSpPr>
            <a:spLocks noGrp="1"/>
          </p:cNvSpPr>
          <p:nvPr>
            <p:ph type="ftr" sz="quarter" idx="11"/>
          </p:nvPr>
        </p:nvSpPr>
        <p:spPr/>
        <p:txBody>
          <a:bodyPr/>
          <a:lstStyle>
            <a:lvl1pPr>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140557D-618A-764C-9FA6-0C58AE0E777D}" type="datetimeFigureOut">
              <a:rPr lang="en-US" smtClean="0"/>
              <a:t>9/6/17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lstStyle>
            <a:lvl1pPr algn="l">
              <a:buNone/>
              <a:defRPr sz="3300" b="0"/>
            </a:lvl1pPr>
          </a:lstStyle>
          <a:p>
            <a:r>
              <a:rPr lang="en-US" smtClean="0"/>
              <a:t>Click to edit Master title style</a:t>
            </a:r>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750"/>
              </a:spcAft>
              <a:buNone/>
              <a:defRPr sz="1350" b="0" i="0">
                <a:latin typeface="Helvetica Neue Light" charset="0"/>
                <a:ea typeface="Helvetica Neue Light" charset="0"/>
                <a:cs typeface="Helvetica Neue Light" charset="0"/>
              </a:defRPr>
            </a:lvl1pPr>
            <a:lvl2pPr>
              <a:buNone/>
              <a:defRPr sz="900"/>
            </a:lvl2pPr>
            <a:lvl3pPr>
              <a:buNone/>
              <a:defRPr sz="750"/>
            </a:lvl3pPr>
            <a:lvl4pPr>
              <a:buNone/>
              <a:defRPr sz="675"/>
            </a:lvl4pPr>
            <a:lvl5pPr>
              <a:buNone/>
              <a:defRPr sz="675"/>
            </a:lvl5pPr>
          </a:lstStyle>
          <a:p>
            <a:pPr lvl="0"/>
            <a:r>
              <a:rPr lang="en-US" smtClean="0"/>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1140557D-618A-764C-9FA6-0C58AE0E777D}" type="datetimeFigureOut">
              <a:rPr lang="en-US" smtClean="0"/>
              <a:t>9/6/17</a:t>
            </a:fld>
            <a:endParaRPr lang="en-US"/>
          </a:p>
        </p:txBody>
      </p:sp>
      <p:sp>
        <p:nvSpPr>
          <p:cNvPr id="6"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p:cNvSpPr/>
          <p:nvPr/>
        </p:nvSpPr>
        <p:spPr bwMode="white">
          <a:xfrm>
            <a:off x="-12700" y="4572003"/>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2698"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7" name="Rectangle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10"/>
          <p:cNvSpPr/>
          <p:nvPr/>
        </p:nvSpPr>
        <p:spPr bwMode="white">
          <a:xfrm>
            <a:off x="1930402" y="3"/>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a:r>
              <a:rPr lang="en-US" smtClean="0"/>
              <a:t>Click to edit Master text styles</a:t>
            </a:r>
          </a:p>
        </p:txBody>
      </p:sp>
      <p:sp>
        <p:nvSpPr>
          <p:cNvPr id="2" name="Title 1"/>
          <p:cNvSpPr>
            <a:spLocks noGrp="1"/>
          </p:cNvSpPr>
          <p:nvPr>
            <p:ph type="title"/>
          </p:nvPr>
        </p:nvSpPr>
        <p:spPr>
          <a:xfrm>
            <a:off x="2133600" y="4648200"/>
            <a:ext cx="9753600" cy="685800"/>
          </a:xfrm>
        </p:spPr>
        <p:txBody>
          <a:bodyPr/>
          <a:lstStyle>
            <a:lvl1pPr algn="l">
              <a:buNone/>
              <a:defRPr sz="21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2400"/>
            </a:lvl1pPr>
          </a:lstStyle>
          <a:p>
            <a:pPr lvl="0"/>
            <a:r>
              <a:rPr lang="en-US" noProof="0" smtClean="0"/>
              <a:t>Drag picture to placeholder or click icon to add</a:t>
            </a:r>
            <a:endParaRPr lang="en-US" noProof="0" dirty="0"/>
          </a:p>
        </p:txBody>
      </p:sp>
      <p:sp>
        <p:nvSpPr>
          <p:cNvPr id="9" name="Date Placeholder 11"/>
          <p:cNvSpPr>
            <a:spLocks noGrp="1"/>
          </p:cNvSpPr>
          <p:nvPr>
            <p:ph type="dt" sz="half" idx="10"/>
          </p:nvPr>
        </p:nvSpPr>
        <p:spPr>
          <a:xfrm>
            <a:off x="8331200" y="6248403"/>
            <a:ext cx="3556000" cy="365125"/>
          </a:xfrm>
        </p:spPr>
        <p:txBody>
          <a:bodyPr rtlCol="0"/>
          <a:lstStyle>
            <a:lvl1pPr>
              <a:defRPr/>
            </a:lvl1pPr>
          </a:lstStyle>
          <a:p>
            <a:fld id="{1140557D-618A-764C-9FA6-0C58AE0E777D}" type="datetimeFigureOut">
              <a:rPr lang="en-US" smtClean="0"/>
              <a:t>9/6/17</a:t>
            </a:fld>
            <a:endParaRPr lang="en-US"/>
          </a:p>
        </p:txBody>
      </p:sp>
      <p:sp>
        <p:nvSpPr>
          <p:cNvPr id="11" name="Footer Placeholder 13"/>
          <p:cNvSpPr>
            <a:spLocks noGrp="1"/>
          </p:cNvSpPr>
          <p:nvPr>
            <p:ph type="ftr" sz="quarter" idx="12"/>
          </p:nvPr>
        </p:nvSpPr>
        <p:spPr>
          <a:xfrm>
            <a:off x="2133600" y="6248403"/>
            <a:ext cx="6096000" cy="365125"/>
          </a:xfrm>
        </p:spPr>
        <p:txBody>
          <a:bodyPr rtlCol="0"/>
          <a:lstStyle>
            <a:lvl1pPr>
              <a:defRPr/>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1140557D-618A-764C-9FA6-0C58AE0E777D}" type="datetimeFigureOut">
              <a:rPr lang="en-US" smtClean="0"/>
              <a:t>9/6/17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6"/>
          <p:cNvSpPr/>
          <p:nvPr/>
        </p:nvSpPr>
        <p:spPr bwMode="white">
          <a:xfrm>
            <a:off x="8128002"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2" name="Vertical Title 1"/>
          <p:cNvSpPr>
            <a:spLocks noGrp="1"/>
          </p:cNvSpPr>
          <p:nvPr>
            <p:ph type="title" orient="vert"/>
          </p:nvPr>
        </p:nvSpPr>
        <p:spPr>
          <a:xfrm>
            <a:off x="8737600" y="609603"/>
            <a:ext cx="27432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8737600" y="6248403"/>
            <a:ext cx="2946400" cy="365125"/>
          </a:xfrm>
        </p:spPr>
        <p:txBody>
          <a:bodyPr/>
          <a:lstStyle>
            <a:lvl1pPr>
              <a:defRPr/>
            </a:lvl1pPr>
          </a:lstStyle>
          <a:p>
            <a:fld id="{1140557D-618A-764C-9FA6-0C58AE0E777D}" type="datetimeFigureOut">
              <a:rPr lang="en-US" smtClean="0"/>
              <a:t>9/6/17</a:t>
            </a:fld>
            <a:endParaRPr lang="en-US"/>
          </a:p>
        </p:txBody>
      </p:sp>
      <p:sp>
        <p:nvSpPr>
          <p:cNvPr id="8" name="Footer Placeholder 4"/>
          <p:cNvSpPr>
            <a:spLocks noGrp="1"/>
          </p:cNvSpPr>
          <p:nvPr>
            <p:ph type="ftr" sz="quarter" idx="11"/>
          </p:nvPr>
        </p:nvSpPr>
        <p:spPr>
          <a:xfrm>
            <a:off x="609602" y="6248403"/>
            <a:ext cx="7431617" cy="365125"/>
          </a:xfrm>
        </p:spPr>
        <p:txBody>
          <a:bodyPr/>
          <a:lstStyle>
            <a:lvl1pPr>
              <a:defRPr/>
            </a:lvl1pPr>
          </a:lstStyle>
          <a:p>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0133" y="4406901"/>
            <a:ext cx="9836151" cy="1362075"/>
          </a:xfrm>
        </p:spPr>
        <p:txBody>
          <a:bodyPr anchor="t"/>
          <a:lstStyle>
            <a:lvl1pPr algn="l">
              <a:defRPr sz="4000" b="1" cap="all"/>
            </a:lvl1pPr>
          </a:lstStyle>
          <a:p>
            <a:r>
              <a:rPr lang="en-GB" smtClean="0"/>
              <a:t>Click to edit Master title style</a:t>
            </a:r>
            <a:endParaRPr lang="en-GB" dirty="0"/>
          </a:p>
        </p:txBody>
      </p:sp>
      <p:sp>
        <p:nvSpPr>
          <p:cNvPr id="3" name="Text Placeholder 2"/>
          <p:cNvSpPr>
            <a:spLocks noGrp="1"/>
          </p:cNvSpPr>
          <p:nvPr>
            <p:ph type="body" idx="1"/>
          </p:nvPr>
        </p:nvSpPr>
        <p:spPr>
          <a:xfrm>
            <a:off x="1490133" y="2906713"/>
            <a:ext cx="983615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182112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1521883" y="1600201"/>
            <a:ext cx="492971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6722535" y="1600201"/>
            <a:ext cx="485986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3633029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1143000"/>
          </a:xfrm>
        </p:spPr>
        <p:txBody>
          <a:bodyPr/>
          <a:lstStyle>
            <a:lvl1pPr>
              <a:defRPr/>
            </a:lvl1pPr>
          </a:lstStyle>
          <a:p>
            <a:r>
              <a:rPr lang="en-GB" smtClean="0"/>
              <a:t>Click to edit Master title style</a:t>
            </a:r>
            <a:endParaRPr lang="en-GB" dirty="0"/>
          </a:p>
        </p:txBody>
      </p:sp>
      <p:sp>
        <p:nvSpPr>
          <p:cNvPr id="3" name="Text Placeholder 2"/>
          <p:cNvSpPr>
            <a:spLocks noGrp="1"/>
          </p:cNvSpPr>
          <p:nvPr>
            <p:ph type="body" idx="1"/>
          </p:nvPr>
        </p:nvSpPr>
        <p:spPr>
          <a:xfrm>
            <a:off x="1236133" y="1535113"/>
            <a:ext cx="476038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1236133" y="2174875"/>
            <a:ext cx="476038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5" name="Text Placeholder 4"/>
          <p:cNvSpPr>
            <a:spLocks noGrp="1"/>
          </p:cNvSpPr>
          <p:nvPr>
            <p:ph type="body" sz="quarter" idx="3"/>
          </p:nvPr>
        </p:nvSpPr>
        <p:spPr>
          <a:xfrm>
            <a:off x="6485467" y="1535113"/>
            <a:ext cx="50969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502400" y="2174875"/>
            <a:ext cx="508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2783305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Tree>
    <p:extLst>
      <p:ext uri="{BB962C8B-B14F-4D97-AF65-F5344CB8AC3E}">
        <p14:creationId xmlns:p14="http://schemas.microsoft.com/office/powerpoint/2010/main" val="9632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375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67" y="273050"/>
            <a:ext cx="4011084" cy="1162050"/>
          </a:xfrm>
        </p:spPr>
        <p:txBody>
          <a:bodyPr anchor="b"/>
          <a:lstStyle>
            <a:lvl1pPr algn="l">
              <a:defRPr sz="2000" b="1"/>
            </a:lvl1pPr>
          </a:lstStyle>
          <a:p>
            <a:r>
              <a:rPr lang="en-GB" smtClean="0"/>
              <a:t>Click to edit Master title style</a:t>
            </a:r>
            <a:endParaRPr lang="en-GB" dirty="0"/>
          </a:p>
        </p:txBody>
      </p:sp>
      <p:sp>
        <p:nvSpPr>
          <p:cNvPr id="3" name="Content Placeholder 2"/>
          <p:cNvSpPr>
            <a:spLocks noGrp="1"/>
          </p:cNvSpPr>
          <p:nvPr>
            <p:ph idx="1"/>
          </p:nvPr>
        </p:nvSpPr>
        <p:spPr>
          <a:xfrm>
            <a:off x="5181600" y="273051"/>
            <a:ext cx="64008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Text Placeholder 3"/>
          <p:cNvSpPr>
            <a:spLocks noGrp="1"/>
          </p:cNvSpPr>
          <p:nvPr>
            <p:ph type="body" sz="half" idx="2"/>
          </p:nvPr>
        </p:nvSpPr>
        <p:spPr>
          <a:xfrm>
            <a:off x="1100667"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78432711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smtClean="0"/>
              <a:t>Click to edit Master title style</a:t>
            </a:r>
            <a:endParaRPr lang="en-GB"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0276871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1524001" y="274638"/>
            <a:ext cx="100584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Heading</a:t>
            </a:r>
          </a:p>
        </p:txBody>
      </p:sp>
      <p:sp>
        <p:nvSpPr>
          <p:cNvPr id="1027" name="Rectangle 3"/>
          <p:cNvSpPr>
            <a:spLocks noGrp="1" noChangeArrowheads="1"/>
          </p:cNvSpPr>
          <p:nvPr>
            <p:ph type="body" idx="1"/>
          </p:nvPr>
        </p:nvSpPr>
        <p:spPr bwMode="auto">
          <a:xfrm>
            <a:off x="1540935" y="1600201"/>
            <a:ext cx="10041467" cy="45259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61"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2" r:id="rId14"/>
  </p:sldLayoutIdLst>
  <p:timing>
    <p:tnLst>
      <p:par>
        <p:cTn id="1" dur="indefinite" restart="never" nodeType="tmRoot"/>
      </p:par>
    </p:tnLst>
  </p:timing>
  <p:hf sldNum="0" hdr="0" ftr="0"/>
  <p:txStyles>
    <p:titleStyle>
      <a:lvl1pPr algn="ctr" rtl="0" eaLnBrk="1" fontAlgn="base" hangingPunct="1">
        <a:spcBef>
          <a:spcPct val="0"/>
        </a:spcBef>
        <a:spcAft>
          <a:spcPct val="0"/>
        </a:spcAft>
        <a:defRPr sz="4400">
          <a:solidFill>
            <a:schemeClr val="accent1">
              <a:lumMod val="50000"/>
            </a:schemeClr>
          </a:solidFill>
          <a:latin typeface="+mj-lt"/>
          <a:ea typeface="ＭＳ Ｐゴシック" charset="-128"/>
          <a:cs typeface="ＭＳ Ｐゴシック" charset="-128"/>
        </a:defRPr>
      </a:lvl1pPr>
      <a:lvl2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333399"/>
          </a:solidFill>
          <a:latin typeface="Trebuchet MS" pitchFamily="34" charset="0"/>
        </a:defRPr>
      </a:lvl6pPr>
      <a:lvl7pPr marL="914400" algn="ctr" rtl="0" eaLnBrk="1" fontAlgn="base" hangingPunct="1">
        <a:spcBef>
          <a:spcPct val="0"/>
        </a:spcBef>
        <a:spcAft>
          <a:spcPct val="0"/>
        </a:spcAft>
        <a:defRPr sz="4400">
          <a:solidFill>
            <a:srgbClr val="333399"/>
          </a:solidFill>
          <a:latin typeface="Trebuchet MS" pitchFamily="34" charset="0"/>
        </a:defRPr>
      </a:lvl7pPr>
      <a:lvl8pPr marL="1371600" algn="ctr" rtl="0" eaLnBrk="1" fontAlgn="base" hangingPunct="1">
        <a:spcBef>
          <a:spcPct val="0"/>
        </a:spcBef>
        <a:spcAft>
          <a:spcPct val="0"/>
        </a:spcAft>
        <a:defRPr sz="4400">
          <a:solidFill>
            <a:srgbClr val="333399"/>
          </a:solidFill>
          <a:latin typeface="Trebuchet MS" pitchFamily="34" charset="0"/>
        </a:defRPr>
      </a:lvl8pPr>
      <a:lvl9pPr marL="1828800" algn="ctr" rtl="0" eaLnBrk="1" fontAlgn="base" hangingPunct="1">
        <a:spcBef>
          <a:spcPct val="0"/>
        </a:spcBef>
        <a:spcAft>
          <a:spcPct val="0"/>
        </a:spcAft>
        <a:defRPr sz="4400">
          <a:solidFill>
            <a:srgbClr val="333399"/>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accent2">
              <a:lumMod val="75000"/>
            </a:schemeClr>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800">
          <a:solidFill>
            <a:schemeClr val="accent1">
              <a:lumMod val="50000"/>
            </a:schemeClr>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accent1">
              <a:lumMod val="50000"/>
            </a:schemeClr>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5pPr>
      <a:lvl6pPr marL="2514600" indent="-228600" algn="l" rtl="0" eaLnBrk="1" fontAlgn="base" hangingPunct="1">
        <a:spcBef>
          <a:spcPct val="20000"/>
        </a:spcBef>
        <a:spcAft>
          <a:spcPct val="0"/>
        </a:spcAft>
        <a:buChar char="»"/>
        <a:defRPr sz="2000">
          <a:solidFill>
            <a:srgbClr val="333399"/>
          </a:solidFill>
          <a:latin typeface="+mn-lt"/>
        </a:defRPr>
      </a:lvl6pPr>
      <a:lvl7pPr marL="2971800" indent="-228600" algn="l" rtl="0" eaLnBrk="1" fontAlgn="base" hangingPunct="1">
        <a:spcBef>
          <a:spcPct val="20000"/>
        </a:spcBef>
        <a:spcAft>
          <a:spcPct val="0"/>
        </a:spcAft>
        <a:buChar char="»"/>
        <a:defRPr sz="2000">
          <a:solidFill>
            <a:srgbClr val="333399"/>
          </a:solidFill>
          <a:latin typeface="+mn-lt"/>
        </a:defRPr>
      </a:lvl7pPr>
      <a:lvl8pPr marL="3429000" indent="-228600" algn="l" rtl="0" eaLnBrk="1" fontAlgn="base" hangingPunct="1">
        <a:spcBef>
          <a:spcPct val="20000"/>
        </a:spcBef>
        <a:spcAft>
          <a:spcPct val="0"/>
        </a:spcAft>
        <a:buChar char="»"/>
        <a:defRPr sz="2000">
          <a:solidFill>
            <a:srgbClr val="333399"/>
          </a:solidFill>
          <a:latin typeface="+mn-lt"/>
        </a:defRPr>
      </a:lvl8pPr>
      <a:lvl9pPr marL="3886200" indent="-228600" algn="l" rtl="0" eaLnBrk="1" fontAlgn="base" hangingPunct="1">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812800" y="228600"/>
            <a:ext cx="10871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Text Placeholder 12"/>
          <p:cNvSpPr>
            <a:spLocks noGrp="1"/>
          </p:cNvSpPr>
          <p:nvPr>
            <p:ph type="body" idx="1"/>
          </p:nvPr>
        </p:nvSpPr>
        <p:spPr bwMode="auto">
          <a:xfrm>
            <a:off x="817033" y="1600203"/>
            <a:ext cx="1087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Date Placeholder 13"/>
          <p:cNvSpPr>
            <a:spLocks noGrp="1"/>
          </p:cNvSpPr>
          <p:nvPr>
            <p:ph type="dt" sz="half" idx="2"/>
          </p:nvPr>
        </p:nvSpPr>
        <p:spPr>
          <a:xfrm>
            <a:off x="8128000" y="6248403"/>
            <a:ext cx="3556000" cy="365125"/>
          </a:xfrm>
          <a:prstGeom prst="rect">
            <a:avLst/>
          </a:prstGeom>
        </p:spPr>
        <p:txBody>
          <a:bodyPr vert="horz" anchor="ctr" anchorCtr="0"/>
          <a:lstStyle>
            <a:lvl1pPr algn="l" eaLnBrk="1" fontAlgn="auto" latinLnBrk="0" hangingPunct="1">
              <a:spcBef>
                <a:spcPts val="0"/>
              </a:spcBef>
              <a:spcAft>
                <a:spcPts val="0"/>
              </a:spcAft>
              <a:defRPr kumimoji="0" sz="1050" b="0" i="0" smtClean="0">
                <a:solidFill>
                  <a:schemeClr val="tx2"/>
                </a:solidFill>
                <a:latin typeface="Helvetica Neue Light" charset="0"/>
                <a:ea typeface="Helvetica Neue Light" charset="0"/>
                <a:cs typeface="Helvetica Neue Light" charset="0"/>
              </a:defRPr>
            </a:lvl1pPr>
          </a:lstStyle>
          <a:p>
            <a:fld id="{1140557D-618A-764C-9FA6-0C58AE0E777D}" type="datetimeFigureOut">
              <a:rPr lang="en-US" smtClean="0"/>
              <a:t>9/6/17</a:t>
            </a:fld>
            <a:endParaRPr lang="en-US"/>
          </a:p>
        </p:txBody>
      </p:sp>
      <p:sp>
        <p:nvSpPr>
          <p:cNvPr id="3" name="Footer Placeholder 2"/>
          <p:cNvSpPr>
            <a:spLocks noGrp="1"/>
          </p:cNvSpPr>
          <p:nvPr>
            <p:ph type="ftr" sz="quarter" idx="3"/>
          </p:nvPr>
        </p:nvSpPr>
        <p:spPr>
          <a:xfrm>
            <a:off x="812802" y="6248403"/>
            <a:ext cx="7228417" cy="365125"/>
          </a:xfrm>
          <a:prstGeom prst="rect">
            <a:avLst/>
          </a:prstGeom>
        </p:spPr>
        <p:txBody>
          <a:bodyPr vert="horz" anchor="ctr"/>
          <a:lstStyle>
            <a:lvl1pPr algn="r" eaLnBrk="1" fontAlgn="auto" latinLnBrk="0" hangingPunct="1">
              <a:spcBef>
                <a:spcPts val="0"/>
              </a:spcBef>
              <a:spcAft>
                <a:spcPts val="0"/>
              </a:spcAft>
              <a:defRPr kumimoji="0" sz="1050" b="0" i="0">
                <a:solidFill>
                  <a:schemeClr val="tx2"/>
                </a:solidFill>
                <a:latin typeface="Helvetica Neue Light" charset="0"/>
                <a:ea typeface="Helvetica Neue Light" charset="0"/>
                <a:cs typeface="Helvetica Neue Light" charset="0"/>
              </a:defRPr>
            </a:lvl1pPr>
          </a:lstStyle>
          <a:p>
            <a:endParaRPr lang="en-US"/>
          </a:p>
        </p:txBody>
      </p:sp>
      <p:sp>
        <p:nvSpPr>
          <p:cNvPr id="7" name="Rectangle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7"/>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Rectangle 8"/>
          <p:cNvSpPr/>
          <p:nvPr/>
        </p:nvSpPr>
        <p:spPr>
          <a:xfrm>
            <a:off x="787400" y="1279525"/>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Tree>
    <p:extLst>
      <p:ext uri="{BB962C8B-B14F-4D97-AF65-F5344CB8AC3E}">
        <p14:creationId xmlns:p14="http://schemas.microsoft.com/office/powerpoint/2010/main" val="2041921575"/>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iming>
    <p:tnLst>
      <p:par>
        <p:cTn id="1" dur="indefinite" restart="never" nodeType="tmRoot"/>
      </p:par>
    </p:tnLst>
  </p:timing>
  <p:hf sldNum="0" hdr="0" ftr="0"/>
  <p:txStyles>
    <p:titleStyle>
      <a:lvl1pPr algn="l" rtl="0" eaLnBrk="1" fontAlgn="base" hangingPunct="1">
        <a:spcBef>
          <a:spcPct val="0"/>
        </a:spcBef>
        <a:spcAft>
          <a:spcPct val="0"/>
        </a:spcAft>
        <a:defRPr sz="3300" b="0" i="0" kern="1200">
          <a:solidFill>
            <a:schemeClr val="tx2"/>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3300">
          <a:solidFill>
            <a:schemeClr val="tx2"/>
          </a:solidFill>
          <a:latin typeface="Verdana" pitchFamily="34" charset="0"/>
        </a:defRPr>
      </a:lvl2pPr>
      <a:lvl3pPr algn="l" rtl="0" eaLnBrk="1" fontAlgn="base" hangingPunct="1">
        <a:spcBef>
          <a:spcPct val="0"/>
        </a:spcBef>
        <a:spcAft>
          <a:spcPct val="0"/>
        </a:spcAft>
        <a:defRPr sz="3300">
          <a:solidFill>
            <a:schemeClr val="tx2"/>
          </a:solidFill>
          <a:latin typeface="Verdana" pitchFamily="34" charset="0"/>
        </a:defRPr>
      </a:lvl3pPr>
      <a:lvl4pPr algn="l" rtl="0" eaLnBrk="1" fontAlgn="base" hangingPunct="1">
        <a:spcBef>
          <a:spcPct val="0"/>
        </a:spcBef>
        <a:spcAft>
          <a:spcPct val="0"/>
        </a:spcAft>
        <a:defRPr sz="3300">
          <a:solidFill>
            <a:schemeClr val="tx2"/>
          </a:solidFill>
          <a:latin typeface="Verdana" pitchFamily="34" charset="0"/>
        </a:defRPr>
      </a:lvl4pPr>
      <a:lvl5pPr algn="l" rtl="0" eaLnBrk="1" fontAlgn="base" hangingPunct="1">
        <a:spcBef>
          <a:spcPct val="0"/>
        </a:spcBef>
        <a:spcAft>
          <a:spcPct val="0"/>
        </a:spcAft>
        <a:defRPr sz="3300">
          <a:solidFill>
            <a:schemeClr val="tx2"/>
          </a:solidFill>
          <a:latin typeface="Verdana" pitchFamily="34" charset="0"/>
        </a:defRPr>
      </a:lvl5pPr>
      <a:lvl6pPr marL="342900" algn="l" rtl="0" eaLnBrk="1" fontAlgn="base" hangingPunct="1">
        <a:spcBef>
          <a:spcPct val="0"/>
        </a:spcBef>
        <a:spcAft>
          <a:spcPct val="0"/>
        </a:spcAft>
        <a:defRPr sz="3300">
          <a:solidFill>
            <a:schemeClr val="tx2"/>
          </a:solidFill>
          <a:latin typeface="Verdana" pitchFamily="34" charset="0"/>
        </a:defRPr>
      </a:lvl6pPr>
      <a:lvl7pPr marL="685800" algn="l" rtl="0" eaLnBrk="1" fontAlgn="base" hangingPunct="1">
        <a:spcBef>
          <a:spcPct val="0"/>
        </a:spcBef>
        <a:spcAft>
          <a:spcPct val="0"/>
        </a:spcAft>
        <a:defRPr sz="3300">
          <a:solidFill>
            <a:schemeClr val="tx2"/>
          </a:solidFill>
          <a:latin typeface="Verdana" pitchFamily="34" charset="0"/>
        </a:defRPr>
      </a:lvl7pPr>
      <a:lvl8pPr marL="1028700" algn="l" rtl="0" eaLnBrk="1" fontAlgn="base" hangingPunct="1">
        <a:spcBef>
          <a:spcPct val="0"/>
        </a:spcBef>
        <a:spcAft>
          <a:spcPct val="0"/>
        </a:spcAft>
        <a:defRPr sz="3300">
          <a:solidFill>
            <a:schemeClr val="tx2"/>
          </a:solidFill>
          <a:latin typeface="Verdana" pitchFamily="34" charset="0"/>
        </a:defRPr>
      </a:lvl8pPr>
      <a:lvl9pPr marL="1371600" algn="l" rtl="0" eaLnBrk="1" fontAlgn="base" hangingPunct="1">
        <a:spcBef>
          <a:spcPct val="0"/>
        </a:spcBef>
        <a:spcAft>
          <a:spcPct val="0"/>
        </a:spcAft>
        <a:defRPr sz="3300">
          <a:solidFill>
            <a:schemeClr val="tx2"/>
          </a:solidFill>
          <a:latin typeface="Verdana" pitchFamily="34" charset="0"/>
        </a:defRPr>
      </a:lvl9pPr>
    </p:titleStyle>
    <p:bodyStyle>
      <a:lvl1pPr marL="239316" indent="-239316" algn="l" rtl="0" eaLnBrk="1" fontAlgn="base" hangingPunct="1">
        <a:spcBef>
          <a:spcPts val="525"/>
        </a:spcBef>
        <a:spcAft>
          <a:spcPct val="0"/>
        </a:spcAft>
        <a:buClr>
          <a:schemeClr val="accent2"/>
        </a:buClr>
        <a:buSzPct val="60000"/>
        <a:buFont typeface="Wingdings" pitchFamily="2" charset="2"/>
        <a:buChar char=""/>
        <a:defRPr sz="2175" b="0" i="0" kern="1200">
          <a:solidFill>
            <a:schemeClr val="tx1"/>
          </a:solidFill>
          <a:latin typeface="Helvetica Neue Light" charset="0"/>
          <a:ea typeface="Helvetica Neue Light" charset="0"/>
          <a:cs typeface="Helvetica Neue Light" charset="0"/>
        </a:defRPr>
      </a:lvl1pPr>
      <a:lvl2pPr marL="479822" indent="-204788" algn="l" rtl="0" eaLnBrk="1" fontAlgn="base" hangingPunct="1">
        <a:spcBef>
          <a:spcPts val="413"/>
        </a:spcBef>
        <a:spcAft>
          <a:spcPct val="0"/>
        </a:spcAft>
        <a:buClr>
          <a:schemeClr val="accent1"/>
        </a:buClr>
        <a:buSzPct val="70000"/>
        <a:buFont typeface="Wingdings 2" pitchFamily="18" charset="2"/>
        <a:buChar char=""/>
        <a:defRPr sz="1950" b="0" i="0" kern="1200">
          <a:solidFill>
            <a:schemeClr val="tx1"/>
          </a:solidFill>
          <a:latin typeface="Helvetica Neue Light" charset="0"/>
          <a:ea typeface="Helvetica Neue Light" charset="0"/>
          <a:cs typeface="Helvetica Neue Light" charset="0"/>
        </a:defRPr>
      </a:lvl2pPr>
      <a:lvl3pPr marL="685800" indent="-171450" algn="l" rtl="0" eaLnBrk="1" fontAlgn="base" hangingPunct="1">
        <a:spcBef>
          <a:spcPts val="375"/>
        </a:spcBef>
        <a:spcAft>
          <a:spcPct val="0"/>
        </a:spcAft>
        <a:buClr>
          <a:schemeClr val="accent2"/>
        </a:buClr>
        <a:buSzPct val="75000"/>
        <a:buFont typeface="Wingdings" pitchFamily="2" charset="2"/>
        <a:buChar char=""/>
        <a:defRPr sz="1725" b="0" i="0" kern="1200">
          <a:solidFill>
            <a:schemeClr val="tx1"/>
          </a:solidFill>
          <a:latin typeface="Helvetica Neue Light" charset="0"/>
          <a:ea typeface="Helvetica Neue Light" charset="0"/>
          <a:cs typeface="Helvetica Neue Light" charset="0"/>
        </a:defRPr>
      </a:lvl3pPr>
      <a:lvl4pPr marL="1028700" indent="-171450" algn="l" rtl="0" eaLnBrk="1" fontAlgn="base" hangingPunct="1">
        <a:spcBef>
          <a:spcPts val="300"/>
        </a:spcBef>
        <a:spcAft>
          <a:spcPct val="0"/>
        </a:spcAft>
        <a:buClr>
          <a:srgbClr val="E66C7D"/>
        </a:buClr>
        <a:buSzPct val="75000"/>
        <a:buFont typeface="Wingdings" pitchFamily="2" charset="2"/>
        <a:buChar char=""/>
        <a:defRPr sz="1500" b="0" i="0" kern="1200">
          <a:solidFill>
            <a:schemeClr val="tx1"/>
          </a:solidFill>
          <a:latin typeface="Helvetica Neue Light" charset="0"/>
          <a:ea typeface="Helvetica Neue Light" charset="0"/>
          <a:cs typeface="Helvetica Neue Light" charset="0"/>
        </a:defRPr>
      </a:lvl4pPr>
      <a:lvl5pPr marL="1371600" indent="-171450" algn="l" rtl="0" eaLnBrk="1" fontAlgn="base" hangingPunct="1">
        <a:spcBef>
          <a:spcPts val="300"/>
        </a:spcBef>
        <a:spcAft>
          <a:spcPct val="0"/>
        </a:spcAft>
        <a:buClr>
          <a:srgbClr val="6BB76D"/>
        </a:buClr>
        <a:buSzPct val="65000"/>
        <a:buFont typeface="Wingdings" pitchFamily="2" charset="2"/>
        <a:buChar char=""/>
        <a:defRPr sz="1500" b="0" i="0" kern="1200">
          <a:solidFill>
            <a:schemeClr val="tx1"/>
          </a:solidFill>
          <a:latin typeface="Helvetica Neue Light" charset="0"/>
          <a:ea typeface="Helvetica Neue Light" charset="0"/>
          <a:cs typeface="Helvetica Neue Light" charset="0"/>
        </a:defRPr>
      </a:lvl5pPr>
      <a:lvl6pPr marL="1577340" indent="-171450" algn="l" rtl="0" eaLnBrk="1" latinLnBrk="0" hangingPunct="1">
        <a:spcBef>
          <a:spcPct val="20000"/>
        </a:spcBef>
        <a:buClr>
          <a:schemeClr val="accent1"/>
        </a:buClr>
        <a:buFont typeface="Wingdings"/>
        <a:buChar char="§"/>
        <a:defRPr kumimoji="0"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kumimoji="0"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kumimoji="0"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kumimoji="0" sz="13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8.wmf"/><Relationship Id="rId12" Type="http://schemas.openxmlformats.org/officeDocument/2006/relationships/image" Target="../media/image9.wmf"/><Relationship Id="rId13" Type="http://schemas.openxmlformats.org/officeDocument/2006/relationships/oleObject" Target="../embeddings/oleObject5.bin"/><Relationship Id="rId1" Type="http://schemas.openxmlformats.org/officeDocument/2006/relationships/vmlDrawing" Target="../drawings/vmlDrawing1.vml"/><Relationship Id="rId2" Type="http://schemas.openxmlformats.org/officeDocument/2006/relationships/slideLayout" Target="../slideLayouts/slideLayout16.xml"/><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5.wmf"/><Relationship Id="rId6" Type="http://schemas.openxmlformats.org/officeDocument/2006/relationships/oleObject" Target="../embeddings/oleObject2.bin"/><Relationship Id="rId7" Type="http://schemas.openxmlformats.org/officeDocument/2006/relationships/image" Target="../media/image6.wmf"/><Relationship Id="rId8" Type="http://schemas.openxmlformats.org/officeDocument/2006/relationships/oleObject" Target="../embeddings/oleObject3.bin"/><Relationship Id="rId9" Type="http://schemas.openxmlformats.org/officeDocument/2006/relationships/image" Target="../media/image7.wmf"/><Relationship Id="rId10"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6.bin"/><Relationship Id="rId5" Type="http://schemas.openxmlformats.org/officeDocument/2006/relationships/image" Target="../media/image10.wmf"/><Relationship Id="rId1" Type="http://schemas.openxmlformats.org/officeDocument/2006/relationships/vmlDrawing" Target="../drawings/vmlDrawing2.vml"/><Relationship Id="rId2"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Everything You Ever wanted To Know About Statistics</a:t>
            </a:r>
            <a:endParaRPr lang="en-GB"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01900" y="2108200"/>
            <a:ext cx="7812024" cy="3553968"/>
          </a:xfrm>
          <a:prstGeom prst="rect">
            <a:avLst/>
          </a:prstGeom>
          <a:solidFill>
            <a:schemeClr val="tx1"/>
          </a:solidFill>
        </p:spPr>
      </p:pic>
      <p:sp>
        <p:nvSpPr>
          <p:cNvPr id="3" name="Title 2"/>
          <p:cNvSpPr>
            <a:spLocks noGrp="1"/>
          </p:cNvSpPr>
          <p:nvPr>
            <p:ph type="title"/>
          </p:nvPr>
        </p:nvSpPr>
        <p:spPr/>
        <p:txBody>
          <a:bodyPr/>
          <a:lstStyle/>
          <a:p>
            <a:r>
              <a:rPr lang="en-US" dirty="0" smtClean="0"/>
              <a:t>Showing Confidence Intervals Visually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Hypotheses</a:t>
            </a:r>
            <a:endParaRPr lang="en-GB" dirty="0"/>
          </a:p>
        </p:txBody>
      </p:sp>
      <p:sp>
        <p:nvSpPr>
          <p:cNvPr id="3" name="Content Placeholder 2"/>
          <p:cNvSpPr>
            <a:spLocks noGrp="1"/>
          </p:cNvSpPr>
          <p:nvPr>
            <p:ph sz="quarter" idx="1"/>
          </p:nvPr>
        </p:nvSpPr>
        <p:spPr/>
        <p:txBody>
          <a:bodyPr>
            <a:normAutofit/>
          </a:bodyPr>
          <a:lstStyle/>
          <a:p>
            <a:r>
              <a:rPr lang="en-GB" dirty="0" smtClean="0"/>
              <a:t>Null hypothesis, </a:t>
            </a:r>
            <a:r>
              <a:rPr lang="en-GB" i="1" dirty="0" smtClean="0"/>
              <a:t>H</a:t>
            </a:r>
            <a:r>
              <a:rPr lang="en-GB" sz="2000" i="1" dirty="0"/>
              <a:t>0</a:t>
            </a:r>
          </a:p>
          <a:p>
            <a:pPr lvl="1"/>
            <a:r>
              <a:rPr lang="en-GB" dirty="0" smtClean="0"/>
              <a:t>There is no effect.</a:t>
            </a:r>
          </a:p>
          <a:p>
            <a:pPr lvl="1"/>
            <a:r>
              <a:rPr lang="en-GB" dirty="0" smtClean="0"/>
              <a:t>E.g. Big Brother contestants and members of the public will not differ in their scores on personality disorder questionnaires</a:t>
            </a:r>
          </a:p>
          <a:p>
            <a:r>
              <a:rPr lang="en-GB" dirty="0" smtClean="0"/>
              <a:t>The alternative hypothesis, </a:t>
            </a:r>
            <a:r>
              <a:rPr lang="en-GB" i="1" dirty="0" smtClean="0"/>
              <a:t>H</a:t>
            </a:r>
            <a:r>
              <a:rPr lang="en-GB" sz="2000" i="1" dirty="0"/>
              <a:t>1</a:t>
            </a:r>
            <a:endParaRPr lang="en-GB" dirty="0" smtClean="0"/>
          </a:p>
          <a:p>
            <a:pPr lvl="1"/>
            <a:r>
              <a:rPr lang="en-GB" dirty="0" smtClean="0"/>
              <a:t>AKA the experimental hypothesis</a:t>
            </a:r>
          </a:p>
          <a:p>
            <a:pPr lvl="1"/>
            <a:r>
              <a:rPr lang="en-GB" dirty="0" smtClean="0"/>
              <a:t>E.g. Big Brother contestants will score higher on personality disorder questionnaires than members of the public</a:t>
            </a:r>
            <a:endParaRPr lang="en-GB" dirty="0"/>
          </a:p>
        </p:txBody>
      </p:sp>
    </p:spTree>
    <p:extLst>
      <p:ext uri="{BB962C8B-B14F-4D97-AF65-F5344CB8AC3E}">
        <p14:creationId xmlns:p14="http://schemas.microsoft.com/office/powerpoint/2010/main" val="13285750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Statistics</a:t>
            </a:r>
            <a:endParaRPr lang="en-GB" dirty="0"/>
          </a:p>
        </p:txBody>
      </p:sp>
      <p:sp>
        <p:nvSpPr>
          <p:cNvPr id="3" name="Content Placeholder 2"/>
          <p:cNvSpPr>
            <a:spLocks noGrp="1"/>
          </p:cNvSpPr>
          <p:nvPr>
            <p:ph sz="quarter" idx="1"/>
          </p:nvPr>
        </p:nvSpPr>
        <p:spPr>
          <a:xfrm>
            <a:off x="2452662" y="1600201"/>
            <a:ext cx="7758138" cy="2328866"/>
          </a:xfrm>
        </p:spPr>
        <p:txBody>
          <a:bodyPr/>
          <a:lstStyle/>
          <a:p>
            <a:r>
              <a:rPr lang="en-GB" dirty="0" smtClean="0"/>
              <a:t>A Statistic for which the frequency of particular values is known.</a:t>
            </a:r>
          </a:p>
          <a:p>
            <a:r>
              <a:rPr lang="en-GB" dirty="0" smtClean="0"/>
              <a:t>Observed values can be used to test hypotheses.</a:t>
            </a:r>
            <a:endParaRPr lang="en-GB" dirty="0"/>
          </a:p>
        </p:txBody>
      </p:sp>
      <p:pic>
        <p:nvPicPr>
          <p:cNvPr id="4" name="Picture 3"/>
          <p:cNvPicPr>
            <a:picLocks noChangeAspect="1"/>
          </p:cNvPicPr>
          <p:nvPr/>
        </p:nvPicPr>
        <p:blipFill>
          <a:blip r:embed="rId2"/>
          <a:stretch>
            <a:fillRect/>
          </a:stretch>
        </p:blipFill>
        <p:spPr>
          <a:xfrm>
            <a:off x="2489200" y="4241800"/>
            <a:ext cx="7899400" cy="8128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does Statistical Significance (NHST) Tell Us?</a:t>
            </a:r>
            <a:endParaRPr lang="en-GB" dirty="0"/>
          </a:p>
        </p:txBody>
      </p:sp>
      <p:sp>
        <p:nvSpPr>
          <p:cNvPr id="3" name="Content Placeholder 2"/>
          <p:cNvSpPr>
            <a:spLocks noGrp="1"/>
          </p:cNvSpPr>
          <p:nvPr>
            <p:ph sz="quarter" idx="1"/>
          </p:nvPr>
        </p:nvSpPr>
        <p:spPr/>
        <p:txBody>
          <a:bodyPr/>
          <a:lstStyle/>
          <a:p>
            <a:r>
              <a:rPr lang="en-GB" dirty="0" smtClean="0"/>
              <a:t>The importance of an effect?</a:t>
            </a:r>
          </a:p>
          <a:p>
            <a:pPr lvl="1"/>
            <a:r>
              <a:rPr lang="en-GB" dirty="0" smtClean="0"/>
              <a:t>No, significance depends on sample size.</a:t>
            </a:r>
          </a:p>
          <a:p>
            <a:r>
              <a:rPr lang="en-GB" dirty="0" smtClean="0"/>
              <a:t>That the null hypothesis is false?</a:t>
            </a:r>
          </a:p>
          <a:p>
            <a:pPr lvl="1"/>
            <a:r>
              <a:rPr lang="en-GB" dirty="0" smtClean="0"/>
              <a:t>No, it is </a:t>
            </a:r>
            <a:r>
              <a:rPr lang="en-GB" i="1" dirty="0" smtClean="0"/>
              <a:t>always</a:t>
            </a:r>
            <a:r>
              <a:rPr lang="en-GB" dirty="0" smtClean="0"/>
              <a:t> false.</a:t>
            </a:r>
          </a:p>
          <a:p>
            <a:r>
              <a:rPr lang="en-GB" dirty="0" smtClean="0"/>
              <a:t>That the null hypothesis is true?</a:t>
            </a:r>
          </a:p>
          <a:p>
            <a:pPr lvl="1"/>
            <a:r>
              <a:rPr lang="en-GB" dirty="0" smtClean="0"/>
              <a:t>No, it is </a:t>
            </a:r>
            <a:r>
              <a:rPr lang="en-GB" i="1" dirty="0" smtClean="0"/>
              <a:t>never</a:t>
            </a:r>
            <a:r>
              <a:rPr lang="en-GB" dirty="0" smtClean="0"/>
              <a:t> true.</a:t>
            </a:r>
          </a:p>
          <a:p>
            <a:r>
              <a:rPr lang="en-GB" dirty="0" smtClean="0"/>
              <a:t>Another problem with NHST is that it encourages all or nothing thinking.</a:t>
            </a:r>
            <a:endParaRPr lang="en-GB"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One- and Two-Tailed Tests</a:t>
            </a:r>
            <a:endParaRPr lang="en-GB" dirty="0"/>
          </a:p>
        </p:txBody>
      </p:sp>
      <p:pic>
        <p:nvPicPr>
          <p:cNvPr id="5" name="Picture 4"/>
          <p:cNvPicPr>
            <a:picLocks noChangeAspect="1"/>
          </p:cNvPicPr>
          <p:nvPr/>
        </p:nvPicPr>
        <p:blipFill>
          <a:blip r:embed="rId2"/>
          <a:stretch>
            <a:fillRect/>
          </a:stretch>
        </p:blipFill>
        <p:spPr>
          <a:xfrm>
            <a:off x="2578100" y="1524000"/>
            <a:ext cx="7759700" cy="411099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Type I and Type II Errors</a:t>
            </a:r>
            <a:endParaRPr lang="en-GB" dirty="0"/>
          </a:p>
        </p:txBody>
      </p:sp>
      <p:sp>
        <p:nvSpPr>
          <p:cNvPr id="3" name="Content Placeholder 2"/>
          <p:cNvSpPr>
            <a:spLocks noGrp="1"/>
          </p:cNvSpPr>
          <p:nvPr>
            <p:ph sz="quarter" idx="1"/>
          </p:nvPr>
        </p:nvSpPr>
        <p:spPr/>
        <p:txBody>
          <a:bodyPr>
            <a:normAutofit/>
          </a:bodyPr>
          <a:lstStyle/>
          <a:p>
            <a:r>
              <a:rPr lang="en-GB" dirty="0" smtClean="0"/>
              <a:t>Type I error</a:t>
            </a:r>
          </a:p>
          <a:p>
            <a:pPr lvl="1"/>
            <a:r>
              <a:rPr lang="en-GB" dirty="0" smtClean="0"/>
              <a:t>occurs when we believe that there is a genuine effect in our population, when in fact there isn’t.</a:t>
            </a:r>
          </a:p>
          <a:p>
            <a:pPr lvl="1"/>
            <a:r>
              <a:rPr lang="en-GB" dirty="0" smtClean="0"/>
              <a:t>The probability is the </a:t>
            </a:r>
            <a:r>
              <a:rPr lang="el-GR" i="1" dirty="0" smtClean="0"/>
              <a:t>α</a:t>
            </a:r>
            <a:r>
              <a:rPr lang="en-GB" dirty="0" smtClean="0"/>
              <a:t>-level (usually .05)</a:t>
            </a:r>
          </a:p>
          <a:p>
            <a:r>
              <a:rPr lang="en-GB" dirty="0" smtClean="0"/>
              <a:t>Type II error</a:t>
            </a:r>
          </a:p>
          <a:p>
            <a:pPr lvl="1"/>
            <a:r>
              <a:rPr lang="en-GB" dirty="0" smtClean="0"/>
              <a:t>occurs when we believe that there is no effect in the population when, in reality, there is.</a:t>
            </a:r>
          </a:p>
          <a:p>
            <a:pPr lvl="1"/>
            <a:r>
              <a:rPr lang="en-GB" dirty="0" smtClean="0"/>
              <a:t>The probability is the </a:t>
            </a:r>
            <a:r>
              <a:rPr lang="el-GR" dirty="0" smtClean="0"/>
              <a:t>β</a:t>
            </a:r>
            <a:r>
              <a:rPr lang="en-GB" dirty="0" smtClean="0"/>
              <a:t>-level (often .2)</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r>
              <a:rPr lang="en-GB" sz="3200"/>
              <a:t>Effect Sizes</a:t>
            </a:r>
            <a:endParaRPr lang="en-US" sz="3200"/>
          </a:p>
        </p:txBody>
      </p:sp>
      <p:sp>
        <p:nvSpPr>
          <p:cNvPr id="297987" name="Rectangle 3"/>
          <p:cNvSpPr>
            <a:spLocks noGrp="1" noChangeArrowheads="1"/>
          </p:cNvSpPr>
          <p:nvPr>
            <p:ph sz="quarter" idx="1"/>
          </p:nvPr>
        </p:nvSpPr>
        <p:spPr>
          <a:xfrm>
            <a:off x="2524100" y="1428737"/>
            <a:ext cx="7143800" cy="4572032"/>
          </a:xfrm>
        </p:spPr>
        <p:txBody>
          <a:bodyPr/>
          <a:lstStyle/>
          <a:p>
            <a:r>
              <a:rPr lang="en-GB" dirty="0"/>
              <a:t>An effect size is a standardized measure of the size of an effect:</a:t>
            </a:r>
          </a:p>
          <a:p>
            <a:pPr lvl="1"/>
            <a:r>
              <a:rPr lang="en-GB" dirty="0"/>
              <a:t>Standardized = comparable across studies</a:t>
            </a:r>
          </a:p>
          <a:p>
            <a:pPr lvl="1"/>
            <a:r>
              <a:rPr lang="en-GB" dirty="0"/>
              <a:t>Not (as) reliant on the sample size</a:t>
            </a:r>
          </a:p>
          <a:p>
            <a:pPr lvl="1"/>
            <a:r>
              <a:rPr lang="en-GB" dirty="0"/>
              <a:t>Allows people to objectively evaluate the size of observed effect.</a:t>
            </a:r>
          </a:p>
          <a:p>
            <a:pPr lvl="1"/>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7986"/>
                                        </p:tgtEl>
                                        <p:attrNameLst>
                                          <p:attrName>style.visibility</p:attrName>
                                        </p:attrNameLst>
                                      </p:cBhvr>
                                      <p:to>
                                        <p:strVal val="visible"/>
                                      </p:to>
                                    </p:set>
                                    <p:animEffect transition="in" filter="dissolve">
                                      <p:cBhvr>
                                        <p:cTn id="7" dur="500"/>
                                        <p:tgtEl>
                                          <p:spTgt spid="2979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7987">
                                            <p:txEl>
                                              <p:pRg st="0" end="0"/>
                                            </p:txEl>
                                          </p:spTgt>
                                        </p:tgtEl>
                                        <p:attrNameLst>
                                          <p:attrName>style.visibility</p:attrName>
                                        </p:attrNameLst>
                                      </p:cBhvr>
                                      <p:to>
                                        <p:strVal val="visible"/>
                                      </p:to>
                                    </p:set>
                                    <p:animEffect transition="in" filter="dissolve">
                                      <p:cBhvr>
                                        <p:cTn id="12" dur="500"/>
                                        <p:tgtEl>
                                          <p:spTgt spid="297987">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7987">
                                            <p:txEl>
                                              <p:pRg st="1" end="1"/>
                                            </p:txEl>
                                          </p:spTgt>
                                        </p:tgtEl>
                                        <p:attrNameLst>
                                          <p:attrName>style.visibility</p:attrName>
                                        </p:attrNameLst>
                                      </p:cBhvr>
                                      <p:to>
                                        <p:strVal val="visible"/>
                                      </p:to>
                                    </p:set>
                                    <p:animEffect transition="in" filter="dissolve">
                                      <p:cBhvr>
                                        <p:cTn id="15" dur="500"/>
                                        <p:tgtEl>
                                          <p:spTgt spid="297987">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7987">
                                            <p:txEl>
                                              <p:pRg st="2" end="2"/>
                                            </p:txEl>
                                          </p:spTgt>
                                        </p:tgtEl>
                                        <p:attrNameLst>
                                          <p:attrName>style.visibility</p:attrName>
                                        </p:attrNameLst>
                                      </p:cBhvr>
                                      <p:to>
                                        <p:strVal val="visible"/>
                                      </p:to>
                                    </p:set>
                                    <p:animEffect transition="in" filter="dissolve">
                                      <p:cBhvr>
                                        <p:cTn id="18" dur="500"/>
                                        <p:tgtEl>
                                          <p:spTgt spid="297987">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7987">
                                            <p:txEl>
                                              <p:pRg st="3" end="3"/>
                                            </p:txEl>
                                          </p:spTgt>
                                        </p:tgtEl>
                                        <p:attrNameLst>
                                          <p:attrName>style.visibility</p:attrName>
                                        </p:attrNameLst>
                                      </p:cBhvr>
                                      <p:to>
                                        <p:strVal val="visible"/>
                                      </p:to>
                                    </p:set>
                                    <p:animEffect transition="in" filter="dissolve">
                                      <p:cBhvr>
                                        <p:cTn id="21" dur="500"/>
                                        <p:tgtEl>
                                          <p:spTgt spid="297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6" grpId="0"/>
      <p:bldP spid="29798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en-GB" sz="3200"/>
              <a:t>Effect Size Measures</a:t>
            </a:r>
            <a:endParaRPr lang="en-US" sz="3200"/>
          </a:p>
        </p:txBody>
      </p:sp>
      <p:sp>
        <p:nvSpPr>
          <p:cNvPr id="299011" name="Rectangle 3"/>
          <p:cNvSpPr>
            <a:spLocks noGrp="1" noChangeArrowheads="1"/>
          </p:cNvSpPr>
          <p:nvPr>
            <p:ph sz="quarter" idx="1"/>
          </p:nvPr>
        </p:nvSpPr>
        <p:spPr/>
        <p:txBody>
          <a:bodyPr>
            <a:normAutofit/>
          </a:bodyPr>
          <a:lstStyle/>
          <a:p>
            <a:r>
              <a:rPr lang="en-GB" dirty="0"/>
              <a:t>There are several effect size measures that can be used:</a:t>
            </a:r>
          </a:p>
          <a:p>
            <a:pPr lvl="1"/>
            <a:r>
              <a:rPr lang="en-GB" dirty="0" smtClean="0"/>
              <a:t>Pearson’s </a:t>
            </a:r>
            <a:r>
              <a:rPr lang="en-GB" i="1" dirty="0" smtClean="0"/>
              <a:t>r</a:t>
            </a:r>
          </a:p>
          <a:p>
            <a:pPr lvl="1"/>
            <a:endParaRPr lang="en-GB" i="1" dirty="0"/>
          </a:p>
          <a:p>
            <a:r>
              <a:rPr lang="en-GB" dirty="0" smtClean="0"/>
              <a:t>Pearson’s </a:t>
            </a:r>
            <a:r>
              <a:rPr lang="en-GB" i="1" dirty="0" smtClean="0"/>
              <a:t>r </a:t>
            </a:r>
            <a:r>
              <a:rPr lang="en-GB" dirty="0" smtClean="0"/>
              <a:t>is a good intuitive measure</a:t>
            </a:r>
            <a:endParaRPr lang="en-GB" i="1" dirty="0"/>
          </a:p>
          <a:p>
            <a:pPr lvl="1"/>
            <a:r>
              <a:rPr lang="en-GB" dirty="0"/>
              <a:t>Oh, apart from when group sizes are different …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9010"/>
                                        </p:tgtEl>
                                        <p:attrNameLst>
                                          <p:attrName>style.visibility</p:attrName>
                                        </p:attrNameLst>
                                      </p:cBhvr>
                                      <p:to>
                                        <p:strVal val="visible"/>
                                      </p:to>
                                    </p:set>
                                    <p:animEffect transition="in" filter="dissolve">
                                      <p:cBhvr>
                                        <p:cTn id="7" dur="500"/>
                                        <p:tgtEl>
                                          <p:spTgt spid="2990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9011">
                                            <p:txEl>
                                              <p:pRg st="0" end="0"/>
                                            </p:txEl>
                                          </p:spTgt>
                                        </p:tgtEl>
                                        <p:attrNameLst>
                                          <p:attrName>style.visibility</p:attrName>
                                        </p:attrNameLst>
                                      </p:cBhvr>
                                      <p:to>
                                        <p:strVal val="visible"/>
                                      </p:to>
                                    </p:set>
                                    <p:animEffect transition="in" filter="dissolve">
                                      <p:cBhvr>
                                        <p:cTn id="12" dur="500"/>
                                        <p:tgtEl>
                                          <p:spTgt spid="29901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9011">
                                            <p:txEl>
                                              <p:pRg st="1" end="1"/>
                                            </p:txEl>
                                          </p:spTgt>
                                        </p:tgtEl>
                                        <p:attrNameLst>
                                          <p:attrName>style.visibility</p:attrName>
                                        </p:attrNameLst>
                                      </p:cBhvr>
                                      <p:to>
                                        <p:strVal val="visible"/>
                                      </p:to>
                                    </p:set>
                                    <p:animEffect transition="in" filter="dissolve">
                                      <p:cBhvr>
                                        <p:cTn id="15" dur="500"/>
                                        <p:tgtEl>
                                          <p:spTgt spid="2990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99011">
                                            <p:txEl>
                                              <p:pRg st="3" end="3"/>
                                            </p:txEl>
                                          </p:spTgt>
                                        </p:tgtEl>
                                        <p:attrNameLst>
                                          <p:attrName>style.visibility</p:attrName>
                                        </p:attrNameLst>
                                      </p:cBhvr>
                                      <p:to>
                                        <p:strVal val="visible"/>
                                      </p:to>
                                    </p:set>
                                    <p:animEffect transition="in" filter="dissolve">
                                      <p:cBhvr>
                                        <p:cTn id="20" dur="500"/>
                                        <p:tgtEl>
                                          <p:spTgt spid="299011">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99011">
                                            <p:txEl>
                                              <p:pRg st="4" end="4"/>
                                            </p:txEl>
                                          </p:spTgt>
                                        </p:tgtEl>
                                        <p:attrNameLst>
                                          <p:attrName>style.visibility</p:attrName>
                                        </p:attrNameLst>
                                      </p:cBhvr>
                                      <p:to>
                                        <p:strVal val="visible"/>
                                      </p:to>
                                    </p:set>
                                    <p:animEffect transition="in" filter="dissolve">
                                      <p:cBhvr>
                                        <p:cTn id="23" dur="500"/>
                                        <p:tgtEl>
                                          <p:spTgt spid="299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0" grpId="0"/>
      <p:bldP spid="29901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GB" sz="3200"/>
              <a:t>Effect Size Measures</a:t>
            </a:r>
            <a:endParaRPr lang="en-US" sz="3200"/>
          </a:p>
        </p:txBody>
      </p:sp>
      <p:sp>
        <p:nvSpPr>
          <p:cNvPr id="305155" name="Rectangle 3"/>
          <p:cNvSpPr>
            <a:spLocks noGrp="1" noChangeArrowheads="1"/>
          </p:cNvSpPr>
          <p:nvPr>
            <p:ph sz="quarter" idx="1"/>
          </p:nvPr>
        </p:nvSpPr>
        <p:spPr>
          <a:xfrm>
            <a:off x="816864" y="1714488"/>
            <a:ext cx="10871200" cy="4381512"/>
          </a:xfrm>
        </p:spPr>
        <p:txBody>
          <a:bodyPr>
            <a:normAutofit/>
          </a:bodyPr>
          <a:lstStyle/>
          <a:p>
            <a:pPr>
              <a:lnSpc>
                <a:spcPct val="90000"/>
              </a:lnSpc>
            </a:pPr>
            <a:r>
              <a:rPr lang="en-GB" i="1" dirty="0"/>
              <a:t>r</a:t>
            </a:r>
            <a:r>
              <a:rPr lang="en-GB" dirty="0"/>
              <a:t> = .</a:t>
            </a:r>
            <a:r>
              <a:rPr lang="en-GB" dirty="0" smtClean="0"/>
              <a:t>1</a:t>
            </a:r>
            <a:r>
              <a:rPr lang="en-GB" dirty="0"/>
              <a:t> </a:t>
            </a:r>
            <a:r>
              <a:rPr lang="en-GB" dirty="0" smtClean="0"/>
              <a:t>(small </a:t>
            </a:r>
            <a:r>
              <a:rPr lang="en-GB" dirty="0"/>
              <a:t>effect):</a:t>
            </a:r>
          </a:p>
          <a:p>
            <a:pPr lvl="1">
              <a:lnSpc>
                <a:spcPct val="90000"/>
              </a:lnSpc>
            </a:pPr>
            <a:r>
              <a:rPr lang="en-GB" dirty="0"/>
              <a:t>the effect explains 1% of the total variance.</a:t>
            </a:r>
          </a:p>
          <a:p>
            <a:pPr>
              <a:lnSpc>
                <a:spcPct val="90000"/>
              </a:lnSpc>
            </a:pPr>
            <a:r>
              <a:rPr lang="en-GB" i="1" dirty="0"/>
              <a:t>r </a:t>
            </a:r>
            <a:r>
              <a:rPr lang="en-GB" dirty="0"/>
              <a:t>= .</a:t>
            </a:r>
            <a:r>
              <a:rPr lang="en-GB" dirty="0" smtClean="0"/>
              <a:t>3 (</a:t>
            </a:r>
            <a:r>
              <a:rPr lang="en-GB" dirty="0"/>
              <a:t>medium effect):</a:t>
            </a:r>
          </a:p>
          <a:p>
            <a:pPr lvl="1">
              <a:lnSpc>
                <a:spcPct val="90000"/>
              </a:lnSpc>
            </a:pPr>
            <a:r>
              <a:rPr lang="en-GB" dirty="0"/>
              <a:t>the effect accounts for 9% of the total variance.</a:t>
            </a:r>
          </a:p>
          <a:p>
            <a:pPr>
              <a:lnSpc>
                <a:spcPct val="90000"/>
              </a:lnSpc>
            </a:pPr>
            <a:r>
              <a:rPr lang="en-GB" i="1" dirty="0"/>
              <a:t>r</a:t>
            </a:r>
            <a:r>
              <a:rPr lang="en-GB" dirty="0"/>
              <a:t> = .</a:t>
            </a:r>
            <a:r>
              <a:rPr lang="en-GB" dirty="0" smtClean="0"/>
              <a:t>5 (</a:t>
            </a:r>
            <a:r>
              <a:rPr lang="en-GB" dirty="0"/>
              <a:t>large effect):</a:t>
            </a:r>
          </a:p>
          <a:p>
            <a:pPr lvl="1">
              <a:lnSpc>
                <a:spcPct val="90000"/>
              </a:lnSpc>
            </a:pPr>
            <a:r>
              <a:rPr lang="en-GB" dirty="0"/>
              <a:t>the effect accounts for 25% of the variance</a:t>
            </a:r>
            <a:r>
              <a:rPr lang="en-GB" dirty="0" smtClean="0"/>
              <a:t>.</a:t>
            </a:r>
          </a:p>
          <a:p>
            <a:pPr>
              <a:lnSpc>
                <a:spcPct val="90000"/>
              </a:lnSpc>
            </a:pPr>
            <a:r>
              <a:rPr lang="en-GB" dirty="0" smtClean="0"/>
              <a:t>Beware of these ‘canned’ effect sizes though:</a:t>
            </a:r>
          </a:p>
          <a:p>
            <a:pPr lvl="1">
              <a:lnSpc>
                <a:spcPct val="90000"/>
              </a:lnSpc>
            </a:pPr>
            <a:r>
              <a:rPr lang="en-GB" dirty="0" smtClean="0"/>
              <a:t>The size of effect should be placed within the research context.</a:t>
            </a: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5154"/>
                                        </p:tgtEl>
                                        <p:attrNameLst>
                                          <p:attrName>style.visibility</p:attrName>
                                        </p:attrNameLst>
                                      </p:cBhvr>
                                      <p:to>
                                        <p:strVal val="visible"/>
                                      </p:to>
                                    </p:set>
                                    <p:animEffect transition="in" filter="dissolve">
                                      <p:cBhvr>
                                        <p:cTn id="7" dur="500"/>
                                        <p:tgtEl>
                                          <p:spTgt spid="3051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5155">
                                            <p:txEl>
                                              <p:pRg st="0" end="0"/>
                                            </p:txEl>
                                          </p:spTgt>
                                        </p:tgtEl>
                                        <p:attrNameLst>
                                          <p:attrName>style.visibility</p:attrName>
                                        </p:attrNameLst>
                                      </p:cBhvr>
                                      <p:to>
                                        <p:strVal val="visible"/>
                                      </p:to>
                                    </p:set>
                                    <p:animEffect transition="in" filter="dissolve">
                                      <p:cBhvr>
                                        <p:cTn id="12" dur="500"/>
                                        <p:tgtEl>
                                          <p:spTgt spid="305155">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5155">
                                            <p:txEl>
                                              <p:pRg st="1" end="1"/>
                                            </p:txEl>
                                          </p:spTgt>
                                        </p:tgtEl>
                                        <p:attrNameLst>
                                          <p:attrName>style.visibility</p:attrName>
                                        </p:attrNameLst>
                                      </p:cBhvr>
                                      <p:to>
                                        <p:strVal val="visible"/>
                                      </p:to>
                                    </p:set>
                                    <p:animEffect transition="in" filter="dissolve">
                                      <p:cBhvr>
                                        <p:cTn id="15" dur="500"/>
                                        <p:tgtEl>
                                          <p:spTgt spid="30515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05155">
                                            <p:txEl>
                                              <p:pRg st="2" end="2"/>
                                            </p:txEl>
                                          </p:spTgt>
                                        </p:tgtEl>
                                        <p:attrNameLst>
                                          <p:attrName>style.visibility</p:attrName>
                                        </p:attrNameLst>
                                      </p:cBhvr>
                                      <p:to>
                                        <p:strVal val="visible"/>
                                      </p:to>
                                    </p:set>
                                    <p:animEffect transition="in" filter="dissolve">
                                      <p:cBhvr>
                                        <p:cTn id="20" dur="500"/>
                                        <p:tgtEl>
                                          <p:spTgt spid="305155">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5155">
                                            <p:txEl>
                                              <p:pRg st="3" end="3"/>
                                            </p:txEl>
                                          </p:spTgt>
                                        </p:tgtEl>
                                        <p:attrNameLst>
                                          <p:attrName>style.visibility</p:attrName>
                                        </p:attrNameLst>
                                      </p:cBhvr>
                                      <p:to>
                                        <p:strVal val="visible"/>
                                      </p:to>
                                    </p:set>
                                    <p:animEffect transition="in" filter="dissolve">
                                      <p:cBhvr>
                                        <p:cTn id="23" dur="500"/>
                                        <p:tgtEl>
                                          <p:spTgt spid="30515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05155">
                                            <p:txEl>
                                              <p:pRg st="4" end="4"/>
                                            </p:txEl>
                                          </p:spTgt>
                                        </p:tgtEl>
                                        <p:attrNameLst>
                                          <p:attrName>style.visibility</p:attrName>
                                        </p:attrNameLst>
                                      </p:cBhvr>
                                      <p:to>
                                        <p:strVal val="visible"/>
                                      </p:to>
                                    </p:set>
                                    <p:animEffect transition="in" filter="dissolve">
                                      <p:cBhvr>
                                        <p:cTn id="28" dur="500"/>
                                        <p:tgtEl>
                                          <p:spTgt spid="305155">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5155">
                                            <p:txEl>
                                              <p:pRg st="5" end="5"/>
                                            </p:txEl>
                                          </p:spTgt>
                                        </p:tgtEl>
                                        <p:attrNameLst>
                                          <p:attrName>style.visibility</p:attrName>
                                        </p:attrNameLst>
                                      </p:cBhvr>
                                      <p:to>
                                        <p:strVal val="visible"/>
                                      </p:to>
                                    </p:set>
                                    <p:animEffect transition="in" filter="dissolve">
                                      <p:cBhvr>
                                        <p:cTn id="31" dur="500"/>
                                        <p:tgtEl>
                                          <p:spTgt spid="305155">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05155">
                                            <p:txEl>
                                              <p:pRg st="6" end="6"/>
                                            </p:txEl>
                                          </p:spTgt>
                                        </p:tgtEl>
                                        <p:attrNameLst>
                                          <p:attrName>style.visibility</p:attrName>
                                        </p:attrNameLst>
                                      </p:cBhvr>
                                      <p:to>
                                        <p:strVal val="visible"/>
                                      </p:to>
                                    </p:set>
                                    <p:animEffect transition="in" filter="dissolve">
                                      <p:cBhvr>
                                        <p:cTn id="36" dur="500"/>
                                        <p:tgtEl>
                                          <p:spTgt spid="305155">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05155">
                                            <p:txEl>
                                              <p:pRg st="7" end="7"/>
                                            </p:txEl>
                                          </p:spTgt>
                                        </p:tgtEl>
                                        <p:attrNameLst>
                                          <p:attrName>style.visibility</p:attrName>
                                        </p:attrNameLst>
                                      </p:cBhvr>
                                      <p:to>
                                        <p:strVal val="visible"/>
                                      </p:to>
                                    </p:set>
                                    <p:animEffect transition="in" filter="dissolve">
                                      <p:cBhvr>
                                        <p:cTn id="39" dur="500"/>
                                        <p:tgtEl>
                                          <p:spTgt spid="3051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4" grpId="0"/>
      <p:bldP spid="30515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Building Statistical Models</a:t>
            </a:r>
            <a:endParaRPr lang="en-US" dirty="0"/>
          </a:p>
        </p:txBody>
      </p:sp>
      <p:pic>
        <p:nvPicPr>
          <p:cNvPr id="2" name="Picture 1"/>
          <p:cNvPicPr>
            <a:picLocks noChangeAspect="1"/>
          </p:cNvPicPr>
          <p:nvPr/>
        </p:nvPicPr>
        <p:blipFill>
          <a:blip r:embed="rId3"/>
          <a:stretch>
            <a:fillRect/>
          </a:stretch>
        </p:blipFill>
        <p:spPr>
          <a:xfrm>
            <a:off x="2639617" y="1916832"/>
            <a:ext cx="6882077" cy="3816424"/>
          </a:xfrm>
          <a:prstGeom prst="rect">
            <a:avLst/>
          </a:prstGeom>
          <a:solidFill>
            <a:schemeClr val="tx1"/>
          </a:solid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GB" dirty="0" smtClean="0"/>
              <a:t>Statistical Models</a:t>
            </a:r>
            <a:endParaRPr lang="en-GB" dirty="0"/>
          </a:p>
        </p:txBody>
      </p:sp>
      <p:sp>
        <p:nvSpPr>
          <p:cNvPr id="152579" name="Rectangle 3"/>
          <p:cNvSpPr>
            <a:spLocks noGrp="1" noChangeArrowheads="1"/>
          </p:cNvSpPr>
          <p:nvPr>
            <p:ph sz="quarter" idx="1"/>
          </p:nvPr>
        </p:nvSpPr>
        <p:spPr/>
        <p:txBody>
          <a:bodyPr/>
          <a:lstStyle/>
          <a:p>
            <a:pPr>
              <a:spcBef>
                <a:spcPts val="0"/>
              </a:spcBef>
              <a:spcAft>
                <a:spcPts val="0"/>
              </a:spcAft>
            </a:pPr>
            <a:r>
              <a:rPr lang="en-GB" sz="2800" dirty="0"/>
              <a:t>In </a:t>
            </a:r>
            <a:r>
              <a:rPr lang="en-GB" sz="2800" dirty="0" smtClean="0"/>
              <a:t>statistics </a:t>
            </a:r>
            <a:r>
              <a:rPr lang="en-GB" sz="2800" dirty="0"/>
              <a:t>we fit models to our </a:t>
            </a:r>
            <a:r>
              <a:rPr lang="en-GB" sz="2800" dirty="0" smtClean="0"/>
              <a:t>data</a:t>
            </a:r>
          </a:p>
          <a:p>
            <a:pPr lvl="1">
              <a:spcBef>
                <a:spcPts val="0"/>
              </a:spcBef>
              <a:spcAft>
                <a:spcPts val="0"/>
              </a:spcAft>
            </a:pPr>
            <a:r>
              <a:rPr lang="en-GB" sz="2350" dirty="0" smtClean="0"/>
              <a:t>We use statistical models </a:t>
            </a:r>
            <a:r>
              <a:rPr lang="en-GB" sz="2350" dirty="0"/>
              <a:t>to represent what is happening in the real </a:t>
            </a:r>
            <a:r>
              <a:rPr lang="en-GB" sz="2350" dirty="0" smtClean="0"/>
              <a:t>world</a:t>
            </a:r>
            <a:endParaRPr lang="en-GB" sz="23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dissolve">
                                      <p:cBhvr>
                                        <p:cTn id="7" dur="500"/>
                                        <p:tgtEl>
                                          <p:spTgt spid="1525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2579">
                                            <p:txEl>
                                              <p:pRg st="0" end="0"/>
                                            </p:txEl>
                                          </p:spTgt>
                                        </p:tgtEl>
                                        <p:attrNameLst>
                                          <p:attrName>style.visibility</p:attrName>
                                        </p:attrNameLst>
                                      </p:cBhvr>
                                      <p:to>
                                        <p:strVal val="visible"/>
                                      </p:to>
                                    </p:set>
                                    <p:animEffect transition="in" filter="dissolve">
                                      <p:cBhvr>
                                        <p:cTn id="12" dur="500"/>
                                        <p:tgtEl>
                                          <p:spTgt spid="152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2579">
                                            <p:txEl>
                                              <p:pRg st="1" end="1"/>
                                            </p:txEl>
                                          </p:spTgt>
                                        </p:tgtEl>
                                        <p:attrNameLst>
                                          <p:attrName>style.visibility</p:attrName>
                                        </p:attrNameLst>
                                      </p:cBhvr>
                                      <p:to>
                                        <p:strVal val="visible"/>
                                      </p:to>
                                    </p:set>
                                    <p:animEffect transition="in" filter="dissolve">
                                      <p:cBhvr>
                                        <p:cTn id="17" dur="500"/>
                                        <p:tgtEl>
                                          <p:spTgt spid="1525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utoUpdateAnimBg="0"/>
      <p:bldP spid="152579" grpId="0" build="p" bldLvl="2"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Populations and Samples</a:t>
            </a:r>
            <a:endParaRPr lang="en-GB" dirty="0"/>
          </a:p>
        </p:txBody>
      </p:sp>
      <p:sp>
        <p:nvSpPr>
          <p:cNvPr id="3" name="Content Placeholder 2"/>
          <p:cNvSpPr>
            <a:spLocks noGrp="1"/>
          </p:cNvSpPr>
          <p:nvPr>
            <p:ph sz="quarter" idx="1"/>
          </p:nvPr>
        </p:nvSpPr>
        <p:spPr/>
        <p:txBody>
          <a:bodyPr/>
          <a:lstStyle/>
          <a:p>
            <a:r>
              <a:rPr lang="en-GB" dirty="0" smtClean="0"/>
              <a:t>Population</a:t>
            </a:r>
          </a:p>
          <a:p>
            <a:pPr lvl="1"/>
            <a:r>
              <a:rPr lang="en-GB" dirty="0" smtClean="0"/>
              <a:t>The collection of </a:t>
            </a:r>
            <a:r>
              <a:rPr lang="en-GB" dirty="0" smtClean="0"/>
              <a:t>entities (people</a:t>
            </a:r>
            <a:r>
              <a:rPr lang="en-GB" dirty="0" smtClean="0"/>
              <a:t>, </a:t>
            </a:r>
            <a:r>
              <a:rPr lang="en-GB" dirty="0" smtClean="0"/>
              <a:t>organizations, </a:t>
            </a:r>
            <a:r>
              <a:rPr lang="en-GB" dirty="0" smtClean="0"/>
              <a:t>cities, </a:t>
            </a:r>
            <a:r>
              <a:rPr lang="en-GB" dirty="0" smtClean="0"/>
              <a:t>counties, </a:t>
            </a:r>
            <a:r>
              <a:rPr lang="en-GB" dirty="0" smtClean="0"/>
              <a:t>etc.) to which we want to generalize a set of findings or a statistical model.</a:t>
            </a:r>
          </a:p>
          <a:p>
            <a:endParaRPr lang="en-GB" dirty="0" smtClean="0"/>
          </a:p>
          <a:p>
            <a:r>
              <a:rPr lang="en-GB" dirty="0" smtClean="0"/>
              <a:t>Sample</a:t>
            </a:r>
            <a:endParaRPr lang="en-GB" dirty="0" smtClean="0"/>
          </a:p>
          <a:p>
            <a:pPr lvl="1"/>
            <a:r>
              <a:rPr lang="en-GB" dirty="0" smtClean="0"/>
              <a:t>A smaller (but </a:t>
            </a:r>
            <a:r>
              <a:rPr lang="en-GB" dirty="0" smtClean="0"/>
              <a:t>representative</a:t>
            </a:r>
            <a:r>
              <a:rPr lang="en-GB" dirty="0" smtClean="0"/>
              <a:t>) collection of </a:t>
            </a:r>
            <a:r>
              <a:rPr lang="en-GB" dirty="0" smtClean="0"/>
              <a:t>entities from the population </a:t>
            </a:r>
          </a:p>
          <a:p>
            <a:pPr lvl="1"/>
            <a:r>
              <a:rPr lang="en-GB" dirty="0" smtClean="0"/>
              <a:t>U</a:t>
            </a:r>
            <a:r>
              <a:rPr lang="en-GB" dirty="0" smtClean="0"/>
              <a:t>se </a:t>
            </a:r>
            <a:r>
              <a:rPr lang="en-GB" dirty="0" smtClean="0"/>
              <a:t>to determine truths about that population</a:t>
            </a:r>
            <a:endParaRPr lang="en-GB"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GB" dirty="0" smtClean="0"/>
              <a:t>Example: Samples </a:t>
            </a:r>
            <a:r>
              <a:rPr lang="en-GB" dirty="0"/>
              <a:t>Vs. Populations</a:t>
            </a:r>
          </a:p>
        </p:txBody>
      </p:sp>
      <p:sp>
        <p:nvSpPr>
          <p:cNvPr id="142339" name="Rectangle 3"/>
          <p:cNvSpPr>
            <a:spLocks noGrp="1" noChangeArrowheads="1"/>
          </p:cNvSpPr>
          <p:nvPr>
            <p:ph sz="quarter" idx="1"/>
          </p:nvPr>
        </p:nvSpPr>
        <p:spPr>
          <a:xfrm>
            <a:off x="816864" y="1576409"/>
            <a:ext cx="10871200" cy="4781550"/>
          </a:xfrm>
        </p:spPr>
        <p:txBody>
          <a:bodyPr/>
          <a:lstStyle/>
          <a:p>
            <a:pPr>
              <a:lnSpc>
                <a:spcPct val="90000"/>
              </a:lnSpc>
            </a:pPr>
            <a:r>
              <a:rPr lang="en-GB" sz="2800" dirty="0"/>
              <a:t>Sample</a:t>
            </a:r>
          </a:p>
          <a:p>
            <a:pPr lvl="1">
              <a:lnSpc>
                <a:spcPct val="90000"/>
              </a:lnSpc>
            </a:pPr>
            <a:r>
              <a:rPr lang="en-GB" sz="2400" dirty="0"/>
              <a:t>Mean and SD describe only the sample from which they were calculated.</a:t>
            </a:r>
          </a:p>
          <a:p>
            <a:pPr>
              <a:lnSpc>
                <a:spcPct val="90000"/>
              </a:lnSpc>
            </a:pPr>
            <a:endParaRPr lang="en-GB" sz="2800" dirty="0" smtClean="0"/>
          </a:p>
          <a:p>
            <a:pPr>
              <a:lnSpc>
                <a:spcPct val="90000"/>
              </a:lnSpc>
            </a:pPr>
            <a:r>
              <a:rPr lang="en-GB" sz="2800" dirty="0" smtClean="0"/>
              <a:t>Population</a:t>
            </a:r>
            <a:endParaRPr lang="en-GB" sz="2800" dirty="0"/>
          </a:p>
          <a:p>
            <a:pPr lvl="1">
              <a:lnSpc>
                <a:spcPct val="90000"/>
              </a:lnSpc>
            </a:pPr>
            <a:r>
              <a:rPr lang="en-GB" sz="2400" dirty="0"/>
              <a:t>Mean and SD are intended to describe the entire </a:t>
            </a:r>
            <a:r>
              <a:rPr lang="en-GB" sz="2400" dirty="0" smtClean="0"/>
              <a:t>population.</a:t>
            </a:r>
            <a:endParaRPr lang="en-GB" sz="2400" dirty="0"/>
          </a:p>
          <a:p>
            <a:pPr>
              <a:lnSpc>
                <a:spcPct val="90000"/>
              </a:lnSpc>
            </a:pPr>
            <a:endParaRPr lang="en-GB" sz="2800" dirty="0" smtClean="0"/>
          </a:p>
          <a:p>
            <a:pPr>
              <a:lnSpc>
                <a:spcPct val="90000"/>
              </a:lnSpc>
            </a:pPr>
            <a:r>
              <a:rPr lang="en-GB" sz="2800" dirty="0" smtClean="0"/>
              <a:t>Sample </a:t>
            </a:r>
            <a:r>
              <a:rPr lang="en-GB" sz="2800" dirty="0"/>
              <a:t>to Population:</a:t>
            </a:r>
          </a:p>
          <a:p>
            <a:pPr lvl="1">
              <a:lnSpc>
                <a:spcPct val="90000"/>
              </a:lnSpc>
            </a:pPr>
            <a:r>
              <a:rPr lang="en-GB" sz="2400" dirty="0"/>
              <a:t>Mean and SD are obtained from a sample, but are used to estimate the mean and SD of the </a:t>
            </a:r>
            <a:r>
              <a:rPr lang="en-GB" sz="2400" dirty="0" smtClean="0"/>
              <a:t>population.</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2338"/>
                                        </p:tgtEl>
                                        <p:attrNameLst>
                                          <p:attrName>style.visibility</p:attrName>
                                        </p:attrNameLst>
                                      </p:cBhvr>
                                      <p:to>
                                        <p:strVal val="visible"/>
                                      </p:to>
                                    </p:set>
                                    <p:animEffect transition="in" filter="dissolve">
                                      <p:cBhvr>
                                        <p:cTn id="7" dur="500"/>
                                        <p:tgtEl>
                                          <p:spTgt spid="1423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2339">
                                            <p:txEl>
                                              <p:pRg st="0" end="0"/>
                                            </p:txEl>
                                          </p:spTgt>
                                        </p:tgtEl>
                                        <p:attrNameLst>
                                          <p:attrName>style.visibility</p:attrName>
                                        </p:attrNameLst>
                                      </p:cBhvr>
                                      <p:to>
                                        <p:strVal val="visible"/>
                                      </p:to>
                                    </p:set>
                                    <p:animEffect transition="in" filter="dissolve">
                                      <p:cBhvr>
                                        <p:cTn id="12" dur="500"/>
                                        <p:tgtEl>
                                          <p:spTgt spid="1423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2339">
                                            <p:txEl>
                                              <p:pRg st="1" end="1"/>
                                            </p:txEl>
                                          </p:spTgt>
                                        </p:tgtEl>
                                        <p:attrNameLst>
                                          <p:attrName>style.visibility</p:attrName>
                                        </p:attrNameLst>
                                      </p:cBhvr>
                                      <p:to>
                                        <p:strVal val="visible"/>
                                      </p:to>
                                    </p:set>
                                    <p:animEffect transition="in" filter="dissolve">
                                      <p:cBhvr>
                                        <p:cTn id="17" dur="500"/>
                                        <p:tgtEl>
                                          <p:spTgt spid="1423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2339">
                                            <p:txEl>
                                              <p:pRg st="3" end="3"/>
                                            </p:txEl>
                                          </p:spTgt>
                                        </p:tgtEl>
                                        <p:attrNameLst>
                                          <p:attrName>style.visibility</p:attrName>
                                        </p:attrNameLst>
                                      </p:cBhvr>
                                      <p:to>
                                        <p:strVal val="visible"/>
                                      </p:to>
                                    </p:set>
                                    <p:animEffect transition="in" filter="dissolve">
                                      <p:cBhvr>
                                        <p:cTn id="22" dur="500"/>
                                        <p:tgtEl>
                                          <p:spTgt spid="142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2339">
                                            <p:txEl>
                                              <p:pRg st="4" end="4"/>
                                            </p:txEl>
                                          </p:spTgt>
                                        </p:tgtEl>
                                        <p:attrNameLst>
                                          <p:attrName>style.visibility</p:attrName>
                                        </p:attrNameLst>
                                      </p:cBhvr>
                                      <p:to>
                                        <p:strVal val="visible"/>
                                      </p:to>
                                    </p:set>
                                    <p:animEffect transition="in" filter="dissolve">
                                      <p:cBhvr>
                                        <p:cTn id="27" dur="500"/>
                                        <p:tgtEl>
                                          <p:spTgt spid="142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2339">
                                            <p:txEl>
                                              <p:pRg st="6" end="6"/>
                                            </p:txEl>
                                          </p:spTgt>
                                        </p:tgtEl>
                                        <p:attrNameLst>
                                          <p:attrName>style.visibility</p:attrName>
                                        </p:attrNameLst>
                                      </p:cBhvr>
                                      <p:to>
                                        <p:strVal val="visible"/>
                                      </p:to>
                                    </p:set>
                                    <p:animEffect transition="in" filter="dissolve">
                                      <p:cBhvr>
                                        <p:cTn id="32" dur="500"/>
                                        <p:tgtEl>
                                          <p:spTgt spid="14233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2339">
                                            <p:txEl>
                                              <p:pRg st="7" end="7"/>
                                            </p:txEl>
                                          </p:spTgt>
                                        </p:tgtEl>
                                        <p:attrNameLst>
                                          <p:attrName>style.visibility</p:attrName>
                                        </p:attrNameLst>
                                      </p:cBhvr>
                                      <p:to>
                                        <p:strVal val="visible"/>
                                      </p:to>
                                    </p:set>
                                    <p:animEffect transition="in" filter="dissolve">
                                      <p:cBhvr>
                                        <p:cTn id="37" dur="500"/>
                                        <p:tgtEl>
                                          <p:spTgt spid="1423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39"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53"/>
          <p:cNvSpPr>
            <a:spLocks noChangeArrowheads="1"/>
          </p:cNvSpPr>
          <p:nvPr/>
        </p:nvSpPr>
        <p:spPr bwMode="auto">
          <a:xfrm>
            <a:off x="1524000" y="1624013"/>
            <a:ext cx="8910918" cy="4830576"/>
          </a:xfrm>
          <a:prstGeom prst="rect">
            <a:avLst/>
          </a:prstGeom>
          <a:solidFill>
            <a:schemeClr val="tx1"/>
          </a:solidFill>
          <a:ln w="9525">
            <a:solidFill>
              <a:schemeClr val="tx1"/>
            </a:solidFill>
            <a:miter lim="800000"/>
            <a:headEnd/>
            <a:tailEnd/>
          </a:ln>
        </p:spPr>
        <p:txBody>
          <a:bodyPr wrap="none" anchor="ctr"/>
          <a:lstStyle/>
          <a:p>
            <a:endParaRPr lang="en-GB"/>
          </a:p>
        </p:txBody>
      </p:sp>
      <p:sp>
        <p:nvSpPr>
          <p:cNvPr id="14345" name="Rectangle 2"/>
          <p:cNvSpPr>
            <a:spLocks noGrp="1" noChangeArrowheads="1"/>
          </p:cNvSpPr>
          <p:nvPr>
            <p:ph type="title"/>
          </p:nvPr>
        </p:nvSpPr>
        <p:spPr>
          <a:xfrm>
            <a:off x="795338" y="201612"/>
            <a:ext cx="8320087" cy="1022351"/>
          </a:xfrm>
        </p:spPr>
        <p:txBody>
          <a:bodyPr/>
          <a:lstStyle/>
          <a:p>
            <a:pPr eaLnBrk="1" hangingPunct="1"/>
            <a:r>
              <a:rPr lang="en-GB" dirty="0"/>
              <a:t>Sampling Variation</a:t>
            </a:r>
            <a:endParaRPr lang="en-US" dirty="0"/>
          </a:p>
        </p:txBody>
      </p:sp>
      <p:grpSp>
        <p:nvGrpSpPr>
          <p:cNvPr id="2" name="Group 5"/>
          <p:cNvGrpSpPr>
            <a:grpSpLocks/>
          </p:cNvGrpSpPr>
          <p:nvPr/>
        </p:nvGrpSpPr>
        <p:grpSpPr bwMode="auto">
          <a:xfrm>
            <a:off x="2413000" y="4187826"/>
            <a:ext cx="1525588" cy="1973263"/>
            <a:chOff x="436" y="2598"/>
            <a:chExt cx="961" cy="1243"/>
          </a:xfrm>
        </p:grpSpPr>
        <p:grpSp>
          <p:nvGrpSpPr>
            <p:cNvPr id="3" name="Group 6"/>
            <p:cNvGrpSpPr>
              <a:grpSpLocks/>
            </p:cNvGrpSpPr>
            <p:nvPr/>
          </p:nvGrpSpPr>
          <p:grpSpPr bwMode="auto">
            <a:xfrm>
              <a:off x="436" y="2598"/>
              <a:ext cx="961" cy="1006"/>
              <a:chOff x="445" y="2694"/>
              <a:chExt cx="961" cy="1006"/>
            </a:xfrm>
          </p:grpSpPr>
          <p:sp>
            <p:nvSpPr>
              <p:cNvPr id="14381" name="Freeform 7"/>
              <p:cNvSpPr>
                <a:spLocks/>
              </p:cNvSpPr>
              <p:nvPr/>
            </p:nvSpPr>
            <p:spPr bwMode="auto">
              <a:xfrm>
                <a:off x="445" y="2694"/>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FF0000"/>
              </a:solidFill>
              <a:ln w="9525">
                <a:solidFill>
                  <a:schemeClr val="tx1"/>
                </a:solidFill>
                <a:round/>
                <a:headEnd/>
                <a:tailEnd/>
              </a:ln>
            </p:spPr>
            <p:txBody>
              <a:bodyPr/>
              <a:lstStyle/>
              <a:p>
                <a:endParaRPr lang="en-GB"/>
              </a:p>
            </p:txBody>
          </p:sp>
          <p:sp>
            <p:nvSpPr>
              <p:cNvPr id="14382" name="AutoShape 8"/>
              <p:cNvSpPr>
                <a:spLocks noChangeArrowheads="1"/>
              </p:cNvSpPr>
              <p:nvPr/>
            </p:nvSpPr>
            <p:spPr bwMode="auto">
              <a:xfrm>
                <a:off x="596" y="304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3" name="AutoShape 9"/>
              <p:cNvSpPr>
                <a:spLocks noChangeArrowheads="1"/>
              </p:cNvSpPr>
              <p:nvPr/>
            </p:nvSpPr>
            <p:spPr bwMode="auto">
              <a:xfrm>
                <a:off x="546" y="333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84" name="AutoShape 10"/>
              <p:cNvSpPr>
                <a:spLocks noChangeArrowheads="1"/>
              </p:cNvSpPr>
              <p:nvPr/>
            </p:nvSpPr>
            <p:spPr bwMode="auto">
              <a:xfrm>
                <a:off x="1109" y="315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5" name="AutoShape 11"/>
              <p:cNvSpPr>
                <a:spLocks noChangeArrowheads="1"/>
              </p:cNvSpPr>
              <p:nvPr/>
            </p:nvSpPr>
            <p:spPr bwMode="auto">
              <a:xfrm>
                <a:off x="870" y="3024"/>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6" name="AutoShape 12"/>
              <p:cNvSpPr>
                <a:spLocks noChangeArrowheads="1"/>
              </p:cNvSpPr>
              <p:nvPr/>
            </p:nvSpPr>
            <p:spPr bwMode="auto">
              <a:xfrm>
                <a:off x="726" y="279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7" name="AutoShape 13"/>
              <p:cNvSpPr>
                <a:spLocks noChangeArrowheads="1"/>
              </p:cNvSpPr>
              <p:nvPr/>
            </p:nvSpPr>
            <p:spPr bwMode="auto">
              <a:xfrm>
                <a:off x="834" y="331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2" name="Object 14"/>
            <p:cNvGraphicFramePr>
              <a:graphicFrameLocks noChangeAspect="1"/>
            </p:cNvGraphicFramePr>
            <p:nvPr/>
          </p:nvGraphicFramePr>
          <p:xfrm>
            <a:off x="689" y="3650"/>
            <a:ext cx="454" cy="191"/>
          </p:xfrm>
          <a:graphic>
            <a:graphicData uri="http://schemas.openxmlformats.org/presentationml/2006/ole">
              <mc:AlternateContent xmlns:mc="http://schemas.openxmlformats.org/markup-compatibility/2006">
                <mc:Choice xmlns:v="urn:schemas-microsoft-com:vml" Requires="v">
                  <p:oleObj spid="_x0000_s12371" name="Equation" r:id="rId4" imgW="482400" imgH="203040" progId="Equation.3">
                    <p:embed/>
                  </p:oleObj>
                </mc:Choice>
                <mc:Fallback>
                  <p:oleObj name="Equation" r:id="rId4" imgW="48240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 y="3650"/>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4" name="Group 15"/>
          <p:cNvGrpSpPr>
            <a:grpSpLocks/>
          </p:cNvGrpSpPr>
          <p:nvPr/>
        </p:nvGrpSpPr>
        <p:grpSpPr bwMode="auto">
          <a:xfrm>
            <a:off x="4371975" y="4275138"/>
            <a:ext cx="2001838" cy="1885950"/>
            <a:chOff x="1670" y="2653"/>
            <a:chExt cx="1261" cy="1188"/>
          </a:xfrm>
        </p:grpSpPr>
        <p:grpSp>
          <p:nvGrpSpPr>
            <p:cNvPr id="5" name="Group 16"/>
            <p:cNvGrpSpPr>
              <a:grpSpLocks/>
            </p:cNvGrpSpPr>
            <p:nvPr/>
          </p:nvGrpSpPr>
          <p:grpSpPr bwMode="auto">
            <a:xfrm>
              <a:off x="1670" y="2653"/>
              <a:ext cx="1261" cy="932"/>
              <a:chOff x="3974" y="2672"/>
              <a:chExt cx="1261" cy="932"/>
            </a:xfrm>
          </p:grpSpPr>
          <p:sp>
            <p:nvSpPr>
              <p:cNvPr id="14373" name="Freeform 17"/>
              <p:cNvSpPr>
                <a:spLocks/>
              </p:cNvSpPr>
              <p:nvPr/>
            </p:nvSpPr>
            <p:spPr bwMode="auto">
              <a:xfrm>
                <a:off x="3974" y="2672"/>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0000FF"/>
              </a:solidFill>
              <a:ln w="9525">
                <a:solidFill>
                  <a:schemeClr val="tx1"/>
                </a:solidFill>
                <a:round/>
                <a:headEnd/>
                <a:tailEnd/>
              </a:ln>
            </p:spPr>
            <p:txBody>
              <a:bodyPr/>
              <a:lstStyle/>
              <a:p>
                <a:endParaRPr lang="en-GB"/>
              </a:p>
            </p:txBody>
          </p:sp>
          <p:sp>
            <p:nvSpPr>
              <p:cNvPr id="14374" name="AutoShape 18"/>
              <p:cNvSpPr>
                <a:spLocks noChangeArrowheads="1"/>
              </p:cNvSpPr>
              <p:nvPr/>
            </p:nvSpPr>
            <p:spPr bwMode="auto">
              <a:xfrm>
                <a:off x="4631" y="2980"/>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5" name="AutoShape 19"/>
              <p:cNvSpPr>
                <a:spLocks noChangeArrowheads="1"/>
              </p:cNvSpPr>
              <p:nvPr/>
            </p:nvSpPr>
            <p:spPr bwMode="auto">
              <a:xfrm>
                <a:off x="4318" y="3120"/>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76" name="AutoShape 20"/>
              <p:cNvSpPr>
                <a:spLocks noChangeArrowheads="1"/>
              </p:cNvSpPr>
              <p:nvPr/>
            </p:nvSpPr>
            <p:spPr bwMode="auto">
              <a:xfrm>
                <a:off x="4881" y="309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7" name="AutoShape 21"/>
              <p:cNvSpPr>
                <a:spLocks noChangeArrowheads="1"/>
              </p:cNvSpPr>
              <p:nvPr/>
            </p:nvSpPr>
            <p:spPr bwMode="auto">
              <a:xfrm>
                <a:off x="4175" y="283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8" name="AutoShape 22"/>
              <p:cNvSpPr>
                <a:spLocks noChangeArrowheads="1"/>
              </p:cNvSpPr>
              <p:nvPr/>
            </p:nvSpPr>
            <p:spPr bwMode="auto">
              <a:xfrm>
                <a:off x="4498" y="273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9" name="AutoShape 23"/>
              <p:cNvSpPr>
                <a:spLocks noChangeArrowheads="1"/>
              </p:cNvSpPr>
              <p:nvPr/>
            </p:nvSpPr>
            <p:spPr bwMode="auto">
              <a:xfrm>
                <a:off x="4606" y="325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1" name="Object 24"/>
            <p:cNvGraphicFramePr>
              <a:graphicFrameLocks noChangeAspect="1"/>
            </p:cNvGraphicFramePr>
            <p:nvPr/>
          </p:nvGraphicFramePr>
          <p:xfrm>
            <a:off x="2080" y="3650"/>
            <a:ext cx="442" cy="191"/>
          </p:xfrm>
          <a:graphic>
            <a:graphicData uri="http://schemas.openxmlformats.org/presentationml/2006/ole">
              <mc:AlternateContent xmlns:mc="http://schemas.openxmlformats.org/markup-compatibility/2006">
                <mc:Choice xmlns:v="urn:schemas-microsoft-com:vml" Requires="v">
                  <p:oleObj spid="_x0000_s12372" name="Equation" r:id="rId6" imgW="469800" imgH="203040" progId="Equation.3">
                    <p:embed/>
                  </p:oleObj>
                </mc:Choice>
                <mc:Fallback>
                  <p:oleObj name="Equation" r:id="rId6" imgW="46980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 y="3650"/>
                          <a:ext cx="442"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6" name="Group 25"/>
          <p:cNvGrpSpPr>
            <a:grpSpLocks/>
          </p:cNvGrpSpPr>
          <p:nvPr/>
        </p:nvGrpSpPr>
        <p:grpSpPr bwMode="auto">
          <a:xfrm>
            <a:off x="6634164" y="4111626"/>
            <a:ext cx="1525587" cy="2024063"/>
            <a:chOff x="3095" y="2550"/>
            <a:chExt cx="961" cy="1275"/>
          </a:xfrm>
        </p:grpSpPr>
        <p:grpSp>
          <p:nvGrpSpPr>
            <p:cNvPr id="7" name="Group 26"/>
            <p:cNvGrpSpPr>
              <a:grpSpLocks/>
            </p:cNvGrpSpPr>
            <p:nvPr/>
          </p:nvGrpSpPr>
          <p:grpSpPr bwMode="auto">
            <a:xfrm>
              <a:off x="3095" y="2550"/>
              <a:ext cx="961" cy="1006"/>
              <a:chOff x="3095" y="2550"/>
              <a:chExt cx="961" cy="1006"/>
            </a:xfrm>
          </p:grpSpPr>
          <p:sp>
            <p:nvSpPr>
              <p:cNvPr id="14365" name="Freeform 27"/>
              <p:cNvSpPr>
                <a:spLocks/>
              </p:cNvSpPr>
              <p:nvPr/>
            </p:nvSpPr>
            <p:spPr bwMode="auto">
              <a:xfrm>
                <a:off x="3095" y="2550"/>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chemeClr val="accent1"/>
              </a:solidFill>
              <a:ln w="9525">
                <a:solidFill>
                  <a:schemeClr val="tx1"/>
                </a:solidFill>
                <a:round/>
                <a:headEnd/>
                <a:tailEnd/>
              </a:ln>
            </p:spPr>
            <p:txBody>
              <a:bodyPr/>
              <a:lstStyle/>
              <a:p>
                <a:endParaRPr lang="en-GB"/>
              </a:p>
            </p:txBody>
          </p:sp>
          <p:sp>
            <p:nvSpPr>
              <p:cNvPr id="14366" name="AutoShape 28"/>
              <p:cNvSpPr>
                <a:spLocks noChangeArrowheads="1"/>
              </p:cNvSpPr>
              <p:nvPr/>
            </p:nvSpPr>
            <p:spPr bwMode="auto">
              <a:xfrm>
                <a:off x="3246" y="2904"/>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7" name="AutoShape 29"/>
              <p:cNvSpPr>
                <a:spLocks noChangeArrowheads="1"/>
              </p:cNvSpPr>
              <p:nvPr/>
            </p:nvSpPr>
            <p:spPr bwMode="auto">
              <a:xfrm>
                <a:off x="3196" y="3189"/>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8" name="AutoShape 30"/>
              <p:cNvSpPr>
                <a:spLocks noChangeArrowheads="1"/>
              </p:cNvSpPr>
              <p:nvPr/>
            </p:nvSpPr>
            <p:spPr bwMode="auto">
              <a:xfrm>
                <a:off x="3759" y="300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9" name="AutoShape 31"/>
              <p:cNvSpPr>
                <a:spLocks noChangeArrowheads="1"/>
              </p:cNvSpPr>
              <p:nvPr/>
            </p:nvSpPr>
            <p:spPr bwMode="auto">
              <a:xfrm>
                <a:off x="3520" y="288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0" name="AutoShape 32"/>
              <p:cNvSpPr>
                <a:spLocks noChangeArrowheads="1"/>
              </p:cNvSpPr>
              <p:nvPr/>
            </p:nvSpPr>
            <p:spPr bwMode="auto">
              <a:xfrm>
                <a:off x="3376" y="2655"/>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1" name="AutoShape 33"/>
              <p:cNvSpPr>
                <a:spLocks noChangeArrowheads="1"/>
              </p:cNvSpPr>
              <p:nvPr/>
            </p:nvSpPr>
            <p:spPr bwMode="auto">
              <a:xfrm>
                <a:off x="3484" y="31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0" name="Object 34"/>
            <p:cNvGraphicFramePr>
              <a:graphicFrameLocks noChangeAspect="1"/>
            </p:cNvGraphicFramePr>
            <p:nvPr/>
          </p:nvGraphicFramePr>
          <p:xfrm>
            <a:off x="3348" y="3634"/>
            <a:ext cx="454" cy="191"/>
          </p:xfrm>
          <a:graphic>
            <a:graphicData uri="http://schemas.openxmlformats.org/presentationml/2006/ole">
              <mc:AlternateContent xmlns:mc="http://schemas.openxmlformats.org/markup-compatibility/2006">
                <mc:Choice xmlns:v="urn:schemas-microsoft-com:vml" Requires="v">
                  <p:oleObj spid="_x0000_s12373" name="Equation" r:id="rId8" imgW="482400" imgH="203040" progId="Equation.3">
                    <p:embed/>
                  </p:oleObj>
                </mc:Choice>
                <mc:Fallback>
                  <p:oleObj name="Equation" r:id="rId8" imgW="48240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8" y="3634"/>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8" name="Group 35"/>
          <p:cNvGrpSpPr>
            <a:grpSpLocks/>
          </p:cNvGrpSpPr>
          <p:nvPr/>
        </p:nvGrpSpPr>
        <p:grpSpPr bwMode="auto">
          <a:xfrm>
            <a:off x="8232775" y="4251325"/>
            <a:ext cx="2001838" cy="1924050"/>
            <a:chOff x="4329" y="2605"/>
            <a:chExt cx="1261" cy="1212"/>
          </a:xfrm>
        </p:grpSpPr>
        <p:grpSp>
          <p:nvGrpSpPr>
            <p:cNvPr id="9" name="Group 36"/>
            <p:cNvGrpSpPr>
              <a:grpSpLocks/>
            </p:cNvGrpSpPr>
            <p:nvPr/>
          </p:nvGrpSpPr>
          <p:grpSpPr bwMode="auto">
            <a:xfrm>
              <a:off x="4329" y="2605"/>
              <a:ext cx="1261" cy="932"/>
              <a:chOff x="4329" y="2605"/>
              <a:chExt cx="1261" cy="932"/>
            </a:xfrm>
          </p:grpSpPr>
          <p:sp>
            <p:nvSpPr>
              <p:cNvPr id="14357" name="Freeform 37"/>
              <p:cNvSpPr>
                <a:spLocks/>
              </p:cNvSpPr>
              <p:nvPr/>
            </p:nvSpPr>
            <p:spPr bwMode="auto">
              <a:xfrm>
                <a:off x="4329" y="2605"/>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FFFF00"/>
              </a:solidFill>
              <a:ln w="9525">
                <a:solidFill>
                  <a:schemeClr val="tx1"/>
                </a:solidFill>
                <a:round/>
                <a:headEnd/>
                <a:tailEnd/>
              </a:ln>
            </p:spPr>
            <p:txBody>
              <a:bodyPr/>
              <a:lstStyle/>
              <a:p>
                <a:endParaRPr lang="en-GB"/>
              </a:p>
            </p:txBody>
          </p:sp>
          <p:sp>
            <p:nvSpPr>
              <p:cNvPr id="14358" name="AutoShape 38"/>
              <p:cNvSpPr>
                <a:spLocks noChangeArrowheads="1"/>
              </p:cNvSpPr>
              <p:nvPr/>
            </p:nvSpPr>
            <p:spPr bwMode="auto">
              <a:xfrm>
                <a:off x="4986" y="2913"/>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59" name="AutoShape 39"/>
              <p:cNvSpPr>
                <a:spLocks noChangeArrowheads="1"/>
              </p:cNvSpPr>
              <p:nvPr/>
            </p:nvSpPr>
            <p:spPr bwMode="auto">
              <a:xfrm>
                <a:off x="4673" y="305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0" name="AutoShape 40"/>
              <p:cNvSpPr>
                <a:spLocks noChangeArrowheads="1"/>
              </p:cNvSpPr>
              <p:nvPr/>
            </p:nvSpPr>
            <p:spPr bwMode="auto">
              <a:xfrm>
                <a:off x="5236" y="3025"/>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1" name="AutoShape 41"/>
              <p:cNvSpPr>
                <a:spLocks noChangeArrowheads="1"/>
              </p:cNvSpPr>
              <p:nvPr/>
            </p:nvSpPr>
            <p:spPr bwMode="auto">
              <a:xfrm>
                <a:off x="4530" y="27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2" name="AutoShape 42"/>
              <p:cNvSpPr>
                <a:spLocks noChangeArrowheads="1"/>
              </p:cNvSpPr>
              <p:nvPr/>
            </p:nvSpPr>
            <p:spPr bwMode="auto">
              <a:xfrm>
                <a:off x="4853" y="2672"/>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3" name="AutoShape 43"/>
              <p:cNvSpPr>
                <a:spLocks noChangeArrowheads="1"/>
              </p:cNvSpPr>
              <p:nvPr/>
            </p:nvSpPr>
            <p:spPr bwMode="auto">
              <a:xfrm>
                <a:off x="4961" y="318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39" name="Object 44"/>
            <p:cNvGraphicFramePr>
              <a:graphicFrameLocks noChangeAspect="1"/>
            </p:cNvGraphicFramePr>
            <p:nvPr/>
          </p:nvGraphicFramePr>
          <p:xfrm>
            <a:off x="4733" y="3626"/>
            <a:ext cx="454" cy="191"/>
          </p:xfrm>
          <a:graphic>
            <a:graphicData uri="http://schemas.openxmlformats.org/presentationml/2006/ole">
              <mc:AlternateContent xmlns:mc="http://schemas.openxmlformats.org/markup-compatibility/2006">
                <mc:Choice xmlns:v="urn:schemas-microsoft-com:vml" Requires="v">
                  <p:oleObj spid="_x0000_s12374" name="Equation" r:id="rId10" imgW="482400" imgH="203040" progId="Equation.3">
                    <p:embed/>
                  </p:oleObj>
                </mc:Choice>
                <mc:Fallback>
                  <p:oleObj name="Equation" r:id="rId10" imgW="48240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3" y="3626"/>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sp>
        <p:nvSpPr>
          <p:cNvPr id="159789" name="Line 45"/>
          <p:cNvSpPr>
            <a:spLocks noChangeShapeType="1"/>
          </p:cNvSpPr>
          <p:nvPr/>
        </p:nvSpPr>
        <p:spPr bwMode="auto">
          <a:xfrm flipH="1">
            <a:off x="3503613" y="3248025"/>
            <a:ext cx="2195512" cy="1403350"/>
          </a:xfrm>
          <a:prstGeom prst="line">
            <a:avLst/>
          </a:prstGeom>
          <a:noFill/>
          <a:ln w="38100">
            <a:solidFill>
              <a:srgbClr val="FFFF00"/>
            </a:solidFill>
            <a:round/>
            <a:headEnd/>
            <a:tailEnd type="triangle" w="med" len="med"/>
          </a:ln>
        </p:spPr>
        <p:txBody>
          <a:bodyPr/>
          <a:lstStyle/>
          <a:p>
            <a:endParaRPr lang="en-GB"/>
          </a:p>
        </p:txBody>
      </p:sp>
      <p:sp>
        <p:nvSpPr>
          <p:cNvPr id="159790" name="Line 46"/>
          <p:cNvSpPr>
            <a:spLocks noChangeShapeType="1"/>
          </p:cNvSpPr>
          <p:nvPr/>
        </p:nvSpPr>
        <p:spPr bwMode="auto">
          <a:xfrm flipH="1">
            <a:off x="5119689" y="3232151"/>
            <a:ext cx="854075" cy="1190625"/>
          </a:xfrm>
          <a:prstGeom prst="line">
            <a:avLst/>
          </a:prstGeom>
          <a:noFill/>
          <a:ln w="38100">
            <a:solidFill>
              <a:srgbClr val="FFFF00"/>
            </a:solidFill>
            <a:round/>
            <a:headEnd/>
            <a:tailEnd type="triangle" w="med" len="med"/>
          </a:ln>
        </p:spPr>
        <p:txBody>
          <a:bodyPr/>
          <a:lstStyle/>
          <a:p>
            <a:endParaRPr lang="en-GB"/>
          </a:p>
        </p:txBody>
      </p:sp>
      <p:sp>
        <p:nvSpPr>
          <p:cNvPr id="159791" name="Line 47"/>
          <p:cNvSpPr>
            <a:spLocks noChangeShapeType="1"/>
          </p:cNvSpPr>
          <p:nvPr/>
        </p:nvSpPr>
        <p:spPr bwMode="auto">
          <a:xfrm>
            <a:off x="6111876" y="3232150"/>
            <a:ext cx="898525" cy="1100138"/>
          </a:xfrm>
          <a:prstGeom prst="line">
            <a:avLst/>
          </a:prstGeom>
          <a:noFill/>
          <a:ln w="38100">
            <a:solidFill>
              <a:srgbClr val="FFFF00"/>
            </a:solidFill>
            <a:round/>
            <a:headEnd/>
            <a:tailEnd type="triangle" w="med" len="med"/>
          </a:ln>
        </p:spPr>
        <p:txBody>
          <a:bodyPr/>
          <a:lstStyle/>
          <a:p>
            <a:endParaRPr lang="en-GB"/>
          </a:p>
        </p:txBody>
      </p:sp>
      <p:sp>
        <p:nvSpPr>
          <p:cNvPr id="159792" name="Line 48"/>
          <p:cNvSpPr>
            <a:spLocks noChangeShapeType="1"/>
          </p:cNvSpPr>
          <p:nvPr/>
        </p:nvSpPr>
        <p:spPr bwMode="auto">
          <a:xfrm>
            <a:off x="6370638" y="3216276"/>
            <a:ext cx="2362200" cy="963613"/>
          </a:xfrm>
          <a:prstGeom prst="line">
            <a:avLst/>
          </a:prstGeom>
          <a:noFill/>
          <a:ln w="38100">
            <a:solidFill>
              <a:srgbClr val="FFFF00"/>
            </a:solidFill>
            <a:round/>
            <a:headEnd/>
            <a:tailEnd type="triangle" w="med" len="med"/>
          </a:ln>
        </p:spPr>
        <p:txBody>
          <a:bodyPr/>
          <a:lstStyle/>
          <a:p>
            <a:endParaRPr lang="en-GB"/>
          </a:p>
        </p:txBody>
      </p:sp>
      <p:grpSp>
        <p:nvGrpSpPr>
          <p:cNvPr id="10" name="Group 49"/>
          <p:cNvGrpSpPr>
            <a:grpSpLocks/>
          </p:cNvGrpSpPr>
          <p:nvPr/>
        </p:nvGrpSpPr>
        <p:grpSpPr bwMode="auto">
          <a:xfrm>
            <a:off x="5173663" y="1624013"/>
            <a:ext cx="1993900" cy="1770062"/>
            <a:chOff x="2175" y="983"/>
            <a:chExt cx="1256" cy="1115"/>
          </a:xfrm>
        </p:grpSpPr>
        <p:pic>
          <p:nvPicPr>
            <p:cNvPr id="14355" name="Picture 50" descr="NormalDistribution"/>
            <p:cNvPicPr>
              <a:picLocks noChangeAspect="1" noChangeArrowheads="1"/>
            </p:cNvPicPr>
            <p:nvPr/>
          </p:nvPicPr>
          <p:blipFill>
            <a:blip r:embed="rId12"/>
            <a:srcRect/>
            <a:stretch>
              <a:fillRect/>
            </a:stretch>
          </p:blipFill>
          <p:spPr bwMode="auto">
            <a:xfrm>
              <a:off x="2175" y="1125"/>
              <a:ext cx="1256" cy="973"/>
            </a:xfrm>
            <a:prstGeom prst="rect">
              <a:avLst/>
            </a:prstGeom>
            <a:noFill/>
            <a:ln w="9525">
              <a:noFill/>
              <a:miter lim="800000"/>
              <a:headEnd/>
              <a:tailEnd/>
            </a:ln>
          </p:spPr>
        </p:pic>
        <p:graphicFrame>
          <p:nvGraphicFramePr>
            <p:cNvPr id="14338" name="Object 51"/>
            <p:cNvGraphicFramePr>
              <a:graphicFrameLocks noChangeAspect="1"/>
            </p:cNvGraphicFramePr>
            <p:nvPr/>
          </p:nvGraphicFramePr>
          <p:xfrm>
            <a:off x="2524" y="983"/>
            <a:ext cx="454" cy="191"/>
          </p:xfrm>
          <a:graphic>
            <a:graphicData uri="http://schemas.openxmlformats.org/presentationml/2006/ole">
              <mc:AlternateContent xmlns:mc="http://schemas.openxmlformats.org/markup-compatibility/2006">
                <mc:Choice xmlns:v="urn:schemas-microsoft-com:vml" Requires="v">
                  <p:oleObj spid="_x0000_s12375" name="Equation" r:id="rId13" imgW="482400" imgH="203040" progId="Equation.3">
                    <p:embed/>
                  </p:oleObj>
                </mc:Choice>
                <mc:Fallback>
                  <p:oleObj name="Equation" r:id="rId13" imgW="48240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4" y="983"/>
                          <a:ext cx="454" cy="191"/>
                        </a:xfrm>
                        <a:prstGeom prst="rect">
                          <a:avLst/>
                        </a:prstGeom>
                        <a:solidFill>
                          <a:srgbClr val="FFFF00"/>
                        </a:solidFill>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9789"/>
                                        </p:tgtEl>
                                        <p:attrNameLst>
                                          <p:attrName>style.visibility</p:attrName>
                                        </p:attrNameLst>
                                      </p:cBhvr>
                                      <p:to>
                                        <p:strVal val="visible"/>
                                      </p:to>
                                    </p:set>
                                    <p:animEffect transition="in" filter="wipe(up)">
                                      <p:cBhvr>
                                        <p:cTn id="12" dur="500"/>
                                        <p:tgtEl>
                                          <p:spTgt spid="159789"/>
                                        </p:tgtEl>
                                      </p:cBhvr>
                                    </p:animEffect>
                                  </p:childTnLst>
                                </p:cTn>
                              </p:par>
                            </p:childTnLst>
                          </p:cTn>
                        </p:par>
                        <p:par>
                          <p:cTn id="13" fill="hold">
                            <p:stCondLst>
                              <p:cond delay="500"/>
                            </p:stCondLst>
                            <p:childTnLst>
                              <p:par>
                                <p:cTn id="14" presetID="22" presetClass="entr" presetSubtype="1" fill="hold" nodeType="after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2000"/>
                            </p:stCondLst>
                            <p:childTnLst>
                              <p:par>
                                <p:cTn id="18" presetID="22" presetClass="entr" presetSubtype="1" fill="hold" grpId="0" nodeType="afterEffect">
                                  <p:stCondLst>
                                    <p:cond delay="1000"/>
                                  </p:stCondLst>
                                  <p:childTnLst>
                                    <p:set>
                                      <p:cBhvr>
                                        <p:cTn id="19" dur="1" fill="hold">
                                          <p:stCondLst>
                                            <p:cond delay="0"/>
                                          </p:stCondLst>
                                        </p:cTn>
                                        <p:tgtEl>
                                          <p:spTgt spid="159790"/>
                                        </p:tgtEl>
                                        <p:attrNameLst>
                                          <p:attrName>style.visibility</p:attrName>
                                        </p:attrNameLst>
                                      </p:cBhvr>
                                      <p:to>
                                        <p:strVal val="visible"/>
                                      </p:to>
                                    </p:set>
                                    <p:animEffect transition="in" filter="wipe(up)">
                                      <p:cBhvr>
                                        <p:cTn id="20" dur="500"/>
                                        <p:tgtEl>
                                          <p:spTgt spid="159790"/>
                                        </p:tgtEl>
                                      </p:cBhvr>
                                    </p:animEffect>
                                  </p:childTnLst>
                                </p:cTn>
                              </p:par>
                            </p:childTnLst>
                          </p:cTn>
                        </p:par>
                        <p:par>
                          <p:cTn id="21" fill="hold">
                            <p:stCondLst>
                              <p:cond delay="3500"/>
                            </p:stCondLst>
                            <p:childTnLst>
                              <p:par>
                                <p:cTn id="22" presetID="22" presetClass="entr" presetSubtype="1" fill="hold" nodeType="after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par>
                          <p:cTn id="25" fill="hold">
                            <p:stCondLst>
                              <p:cond delay="5000"/>
                            </p:stCondLst>
                            <p:childTnLst>
                              <p:par>
                                <p:cTn id="26" presetID="22" presetClass="entr" presetSubtype="1" fill="hold" grpId="0" nodeType="afterEffect">
                                  <p:stCondLst>
                                    <p:cond delay="1000"/>
                                  </p:stCondLst>
                                  <p:childTnLst>
                                    <p:set>
                                      <p:cBhvr>
                                        <p:cTn id="27" dur="1" fill="hold">
                                          <p:stCondLst>
                                            <p:cond delay="0"/>
                                          </p:stCondLst>
                                        </p:cTn>
                                        <p:tgtEl>
                                          <p:spTgt spid="159791"/>
                                        </p:tgtEl>
                                        <p:attrNameLst>
                                          <p:attrName>style.visibility</p:attrName>
                                        </p:attrNameLst>
                                      </p:cBhvr>
                                      <p:to>
                                        <p:strVal val="visible"/>
                                      </p:to>
                                    </p:set>
                                    <p:animEffect transition="in" filter="wipe(up)">
                                      <p:cBhvr>
                                        <p:cTn id="28" dur="500"/>
                                        <p:tgtEl>
                                          <p:spTgt spid="159791"/>
                                        </p:tgtEl>
                                      </p:cBhvr>
                                    </p:animEffect>
                                  </p:childTnLst>
                                </p:cTn>
                              </p:par>
                            </p:childTnLst>
                          </p:cTn>
                        </p:par>
                        <p:par>
                          <p:cTn id="29" fill="hold">
                            <p:stCondLst>
                              <p:cond delay="6500"/>
                            </p:stCondLst>
                            <p:childTnLst>
                              <p:par>
                                <p:cTn id="30" presetID="22" presetClass="entr" presetSubtype="1" fill="hold" nodeType="afterEffect">
                                  <p:stCondLst>
                                    <p:cond delay="100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8000"/>
                            </p:stCondLst>
                            <p:childTnLst>
                              <p:par>
                                <p:cTn id="34" presetID="22" presetClass="entr" presetSubtype="1" fill="hold" grpId="0" nodeType="afterEffect">
                                  <p:stCondLst>
                                    <p:cond delay="1000"/>
                                  </p:stCondLst>
                                  <p:childTnLst>
                                    <p:set>
                                      <p:cBhvr>
                                        <p:cTn id="35" dur="1" fill="hold">
                                          <p:stCondLst>
                                            <p:cond delay="0"/>
                                          </p:stCondLst>
                                        </p:cTn>
                                        <p:tgtEl>
                                          <p:spTgt spid="159792"/>
                                        </p:tgtEl>
                                        <p:attrNameLst>
                                          <p:attrName>style.visibility</p:attrName>
                                        </p:attrNameLst>
                                      </p:cBhvr>
                                      <p:to>
                                        <p:strVal val="visible"/>
                                      </p:to>
                                    </p:set>
                                    <p:animEffect transition="in" filter="wipe(up)">
                                      <p:cBhvr>
                                        <p:cTn id="36" dur="500"/>
                                        <p:tgtEl>
                                          <p:spTgt spid="159792"/>
                                        </p:tgtEl>
                                      </p:cBhvr>
                                    </p:animEffect>
                                  </p:childTnLst>
                                </p:cTn>
                              </p:par>
                            </p:childTnLst>
                          </p:cTn>
                        </p:par>
                        <p:par>
                          <p:cTn id="37" fill="hold">
                            <p:stCondLst>
                              <p:cond delay="9500"/>
                            </p:stCondLst>
                            <p:childTnLst>
                              <p:par>
                                <p:cTn id="38" presetID="22" presetClass="entr" presetSubtype="1" fill="hold" nodeType="afterEffect">
                                  <p:stCondLst>
                                    <p:cond delay="100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89" grpId="0" animBg="1"/>
      <p:bldP spid="159790" grpId="0" animBg="1"/>
      <p:bldP spid="159791" grpId="0" animBg="1"/>
      <p:bldP spid="15979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normAutofit/>
          </a:bodyPr>
          <a:lstStyle/>
          <a:p>
            <a:r>
              <a:rPr lang="en-GB" dirty="0"/>
              <a:t>The Only Equation You Will Ever Need</a:t>
            </a:r>
          </a:p>
        </p:txBody>
      </p:sp>
      <p:graphicFrame>
        <p:nvGraphicFramePr>
          <p:cNvPr id="120837" name="Object 5"/>
          <p:cNvGraphicFramePr>
            <a:graphicFrameLocks noGrp="1" noChangeAspect="1"/>
          </p:cNvGraphicFramePr>
          <p:nvPr>
            <p:ph sz="quarter" idx="1"/>
            <p:extLst>
              <p:ext uri="{D42A27DB-BD31-4B8C-83A1-F6EECF244321}">
                <p14:modId xmlns:p14="http://schemas.microsoft.com/office/powerpoint/2010/main" val="930575432"/>
              </p:ext>
            </p:extLst>
          </p:nvPr>
        </p:nvGraphicFramePr>
        <p:xfrm>
          <a:off x="3303589" y="3013076"/>
          <a:ext cx="6611937" cy="847725"/>
        </p:xfrm>
        <a:graphic>
          <a:graphicData uri="http://schemas.openxmlformats.org/presentationml/2006/ole">
            <mc:AlternateContent xmlns:mc="http://schemas.openxmlformats.org/markup-compatibility/2006">
              <mc:Choice xmlns:v="urn:schemas-microsoft-com:vml" Requires="v">
                <p:oleObj spid="_x0000_s1045" name="Equation" r:id="rId4" imgW="1485720" imgH="190440" progId="Equation.3">
                  <p:embed/>
                </p:oleObj>
              </mc:Choice>
              <mc:Fallback>
                <p:oleObj name="Equation" r:id="rId4" imgW="1485720" imgH="190440" progId="Equation.3">
                  <p:embed/>
                  <p:pic>
                    <p:nvPicPr>
                      <p:cNvPr id="0" name=""/>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303589" y="3013076"/>
                        <a:ext cx="6611937" cy="847725"/>
                      </a:xfrm>
                      <a:prstGeom prst="rect">
                        <a:avLst/>
                      </a:prstGeom>
                      <a:solidFill>
                        <a:schemeClr val="tx1"/>
                      </a:solidFill>
                      <a:ln>
                        <a:noFill/>
                      </a:ln>
                      <a:effectLst>
                        <a:outerShdw blurRad="63500" dist="161645" dir="2700000" algn="ctr" rotWithShape="0">
                          <a:schemeClr val="bg2">
                            <a:alpha val="74998"/>
                          </a:schemeClr>
                        </a:outerShdw>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57150">
                            <a:solidFill>
                              <a:schemeClr val="tx2"/>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dissolve">
                                      <p:cBhvr>
                                        <p:cTn id="7" dur="500"/>
                                        <p:tgtEl>
                                          <p:spTgt spid="120834"/>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120837"/>
                                        </p:tgtEl>
                                        <p:attrNameLst>
                                          <p:attrName>style.visibility</p:attrName>
                                        </p:attrNameLst>
                                      </p:cBhvr>
                                      <p:to>
                                        <p:strVal val="visible"/>
                                      </p:to>
                                    </p:set>
                                    <p:anim calcmode="lin" valueType="num">
                                      <p:cBhvr>
                                        <p:cTn id="12" dur="1000" fill="hold"/>
                                        <p:tgtEl>
                                          <p:spTgt spid="120837"/>
                                        </p:tgtEl>
                                        <p:attrNameLst>
                                          <p:attrName>ppt_w</p:attrName>
                                        </p:attrNameLst>
                                      </p:cBhvr>
                                      <p:tavLst>
                                        <p:tav tm="0">
                                          <p:val>
                                            <p:fltVal val="0"/>
                                          </p:val>
                                        </p:tav>
                                        <p:tav tm="100000">
                                          <p:val>
                                            <p:strVal val="#ppt_w"/>
                                          </p:val>
                                        </p:tav>
                                      </p:tavLst>
                                    </p:anim>
                                    <p:anim calcmode="lin" valueType="num">
                                      <p:cBhvr>
                                        <p:cTn id="13" dur="1000" fill="hold"/>
                                        <p:tgtEl>
                                          <p:spTgt spid="120837"/>
                                        </p:tgtEl>
                                        <p:attrNameLst>
                                          <p:attrName>ppt_h</p:attrName>
                                        </p:attrNameLst>
                                      </p:cBhvr>
                                      <p:tavLst>
                                        <p:tav tm="0">
                                          <p:val>
                                            <p:fltVal val="0"/>
                                          </p:val>
                                        </p:tav>
                                        <p:tav tm="100000">
                                          <p:val>
                                            <p:strVal val="#ppt_h"/>
                                          </p:val>
                                        </p:tav>
                                      </p:tavLst>
                                    </p:anim>
                                    <p:anim calcmode="lin" valueType="num">
                                      <p:cBhvr>
                                        <p:cTn id="14" dur="1000" fill="hold"/>
                                        <p:tgtEl>
                                          <p:spTgt spid="12083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208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en-GB" sz="4000"/>
              <a:t>Confidence Intervals</a:t>
            </a:r>
            <a:endParaRPr lang="en-US" sz="4000"/>
          </a:p>
        </p:txBody>
      </p:sp>
      <p:sp>
        <p:nvSpPr>
          <p:cNvPr id="30724" name="Rectangle 3"/>
          <p:cNvSpPr>
            <a:spLocks noGrp="1" noChangeArrowheads="1"/>
          </p:cNvSpPr>
          <p:nvPr>
            <p:ph sz="quarter" idx="1"/>
          </p:nvPr>
        </p:nvSpPr>
        <p:spPr/>
        <p:txBody>
          <a:bodyPr/>
          <a:lstStyle/>
          <a:p>
            <a:pPr eaLnBrk="1" hangingPunct="1">
              <a:lnSpc>
                <a:spcPct val="80000"/>
              </a:lnSpc>
            </a:pPr>
            <a:r>
              <a:rPr lang="en-GB" sz="2800" dirty="0" smtClean="0"/>
              <a:t>True </a:t>
            </a:r>
            <a:r>
              <a:rPr lang="en-GB" sz="2800" dirty="0"/>
              <a:t>Mean</a:t>
            </a:r>
          </a:p>
          <a:p>
            <a:pPr lvl="1" eaLnBrk="1" hangingPunct="1">
              <a:lnSpc>
                <a:spcPct val="80000"/>
              </a:lnSpc>
            </a:pPr>
            <a:r>
              <a:rPr lang="en-GB" sz="2400" dirty="0" smtClean="0"/>
              <a:t>30 </a:t>
            </a:r>
            <a:endParaRPr lang="en-GB" sz="2400" dirty="0"/>
          </a:p>
          <a:p>
            <a:pPr eaLnBrk="1" hangingPunct="1">
              <a:lnSpc>
                <a:spcPct val="80000"/>
              </a:lnSpc>
            </a:pPr>
            <a:r>
              <a:rPr lang="en-GB" sz="2800" dirty="0"/>
              <a:t>Sample Mean</a:t>
            </a:r>
          </a:p>
          <a:p>
            <a:pPr lvl="1" eaLnBrk="1" hangingPunct="1">
              <a:lnSpc>
                <a:spcPct val="80000"/>
              </a:lnSpc>
            </a:pPr>
            <a:r>
              <a:rPr lang="en-GB" sz="2400" dirty="0"/>
              <a:t> </a:t>
            </a:r>
            <a:r>
              <a:rPr lang="en-GB" sz="2400" dirty="0" smtClean="0"/>
              <a:t>33</a:t>
            </a:r>
            <a:endParaRPr lang="en-GB" sz="2400" dirty="0"/>
          </a:p>
          <a:p>
            <a:pPr eaLnBrk="1" hangingPunct="1">
              <a:lnSpc>
                <a:spcPct val="80000"/>
              </a:lnSpc>
            </a:pPr>
            <a:r>
              <a:rPr lang="en-GB" sz="2800" dirty="0"/>
              <a:t>Interval estimate</a:t>
            </a:r>
          </a:p>
          <a:p>
            <a:pPr lvl="1" eaLnBrk="1" hangingPunct="1">
              <a:lnSpc>
                <a:spcPct val="80000"/>
              </a:lnSpc>
            </a:pPr>
            <a:r>
              <a:rPr lang="en-GB" sz="2400" dirty="0" smtClean="0"/>
              <a:t>27 </a:t>
            </a:r>
            <a:r>
              <a:rPr lang="en-GB" sz="2400" dirty="0"/>
              <a:t>to </a:t>
            </a:r>
            <a:r>
              <a:rPr lang="en-GB" sz="2400" dirty="0" smtClean="0"/>
              <a:t>31 (</a:t>
            </a:r>
            <a:r>
              <a:rPr lang="en-GB" sz="2400" dirty="0"/>
              <a:t>contains true value)</a:t>
            </a:r>
          </a:p>
          <a:p>
            <a:pPr lvl="1" eaLnBrk="1" hangingPunct="1">
              <a:lnSpc>
                <a:spcPct val="80000"/>
              </a:lnSpc>
            </a:pPr>
            <a:r>
              <a:rPr lang="en-GB" sz="2400" dirty="0"/>
              <a:t>16 to 18 </a:t>
            </a:r>
            <a:r>
              <a:rPr lang="en-GB" sz="2400" dirty="0" smtClean="0"/>
              <a:t>(</a:t>
            </a:r>
            <a:r>
              <a:rPr lang="en-GB" sz="2400" dirty="0"/>
              <a:t>misses true value)</a:t>
            </a:r>
          </a:p>
          <a:p>
            <a:pPr lvl="1" eaLnBrk="1" hangingPunct="1">
              <a:lnSpc>
                <a:spcPct val="80000"/>
              </a:lnSpc>
            </a:pPr>
            <a:r>
              <a:rPr lang="en-GB" sz="2400" dirty="0"/>
              <a:t>CIs constructed such that </a:t>
            </a:r>
            <a:r>
              <a:rPr lang="en-GB" sz="2400" dirty="0" smtClean="0"/>
              <a:t>95%, 99%, or 99.9% contain </a:t>
            </a:r>
            <a:r>
              <a:rPr lang="en-GB" sz="2400" dirty="0"/>
              <a:t>the true value.</a:t>
            </a:r>
            <a:endParaRPr lang="en-US"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55464" y="596561"/>
            <a:ext cx="6554701" cy="5834404"/>
          </a:xfrm>
          <a:prstGeom prst="rect">
            <a:avLst/>
          </a:prstGeom>
          <a:solidFill>
            <a:schemeClr val="tx1"/>
          </a:solidFill>
        </p:spPr>
      </p:pic>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s>
</file>

<file path=ppt/theme/theme1.xml><?xml version="1.0" encoding="utf-8"?>
<a:theme xmlns:a="http://schemas.openxmlformats.org/drawingml/2006/main" name="DiscStat Lectur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pecial Anim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ecial Anim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ecial Anim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ecial Anim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ecial Anim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ecial Anim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ecial Anim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ecial Anim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ecial Anim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ecial Anim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ecial Anim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ecial Anim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hargers2">
  <a:themeElements>
    <a:clrScheme name="chargers">
      <a:dk1>
        <a:srgbClr val="000000"/>
      </a:dk1>
      <a:lt1>
        <a:srgbClr val="FFFFFF"/>
      </a:lt1>
      <a:dk2>
        <a:srgbClr val="082551"/>
      </a:dk2>
      <a:lt2>
        <a:srgbClr val="D4D4D6"/>
      </a:lt2>
      <a:accent1>
        <a:srgbClr val="F0AD00"/>
      </a:accent1>
      <a:accent2>
        <a:srgbClr val="69C0FF"/>
      </a:accent2>
      <a:accent3>
        <a:srgbClr val="E66C7D"/>
      </a:accent3>
      <a:accent4>
        <a:srgbClr val="6BB76D"/>
      </a:accent4>
      <a:accent5>
        <a:srgbClr val="E88651"/>
      </a:accent5>
      <a:accent6>
        <a:srgbClr val="C64847"/>
      </a:accent6>
      <a:hlink>
        <a:srgbClr val="168BBA"/>
      </a:hlink>
      <a:folHlink>
        <a:srgbClr val="68000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chargers2" id="{6DBD1BB9-3822-1742-A51A-4595D71C9688}" vid="{2974C9F9-02AF-7A4D-8B70-272A2D4E3805}"/>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DiscStat Lecture.potx</Template>
  <TotalTime>3960</TotalTime>
  <Words>912</Words>
  <Application>Microsoft Macintosh PowerPoint</Application>
  <PresentationFormat>Widescreen</PresentationFormat>
  <Paragraphs>106</Paragraphs>
  <Slides>18</Slides>
  <Notes>8</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18</vt:i4>
      </vt:variant>
    </vt:vector>
  </HeadingPairs>
  <TitlesOfParts>
    <vt:vector size="30" baseType="lpstr">
      <vt:lpstr>Century Gothic</vt:lpstr>
      <vt:lpstr>Helvetica Neue Light</vt:lpstr>
      <vt:lpstr>ＭＳ Ｐゴシック</vt:lpstr>
      <vt:lpstr>Myriad Pro</vt:lpstr>
      <vt:lpstr>Trebuchet MS</vt:lpstr>
      <vt:lpstr>Verdana</vt:lpstr>
      <vt:lpstr>Wingdings</vt:lpstr>
      <vt:lpstr>Wingdings 2</vt:lpstr>
      <vt:lpstr>Arial</vt:lpstr>
      <vt:lpstr>DiscStat Lecture</vt:lpstr>
      <vt:lpstr>chargers2</vt:lpstr>
      <vt:lpstr>Equation</vt:lpstr>
      <vt:lpstr>Everything You Ever wanted To Know About Statistics</vt:lpstr>
      <vt:lpstr>Building Statistical Models</vt:lpstr>
      <vt:lpstr>Statistical Models</vt:lpstr>
      <vt:lpstr>Populations and Samples</vt:lpstr>
      <vt:lpstr>Example: Samples Vs. Populations</vt:lpstr>
      <vt:lpstr>Sampling Variation</vt:lpstr>
      <vt:lpstr>The Only Equation You Will Ever Need</vt:lpstr>
      <vt:lpstr>Confidence Intervals</vt:lpstr>
      <vt:lpstr>PowerPoint Presentation</vt:lpstr>
      <vt:lpstr>Showing Confidence Intervals Visually </vt:lpstr>
      <vt:lpstr>Types of Hypotheses</vt:lpstr>
      <vt:lpstr>Test Statistics</vt:lpstr>
      <vt:lpstr>What does Statistical Significance (NHST) Tell Us?</vt:lpstr>
      <vt:lpstr>One- and Two-Tailed Tests</vt:lpstr>
      <vt:lpstr>Type I and Type II Errors</vt:lpstr>
      <vt:lpstr>Effect Sizes</vt:lpstr>
      <vt:lpstr>Effect Size Measures</vt:lpstr>
      <vt:lpstr>Effect Size Measures</vt:lpstr>
    </vt:vector>
  </TitlesOfParts>
  <Company>University of Sussex</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Andy Field</dc:creator>
  <cp:lastModifiedBy>Vann, Burrel</cp:lastModifiedBy>
  <cp:revision>121</cp:revision>
  <dcterms:created xsi:type="dcterms:W3CDTF">2010-10-05T07:56:41Z</dcterms:created>
  <dcterms:modified xsi:type="dcterms:W3CDTF">2017-09-06T23:19:05Z</dcterms:modified>
</cp:coreProperties>
</file>